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409" r:id="rId2"/>
    <p:sldId id="410" r:id="rId3"/>
    <p:sldId id="418" r:id="rId4"/>
    <p:sldId id="411" r:id="rId5"/>
    <p:sldId id="412" r:id="rId6"/>
    <p:sldId id="413" r:id="rId7"/>
    <p:sldId id="414" r:id="rId8"/>
    <p:sldId id="415" r:id="rId9"/>
    <p:sldId id="416" r:id="rId10"/>
    <p:sldId id="417" r:id="rId11"/>
    <p:sldId id="419" r:id="rId12"/>
    <p:sldId id="420" r:id="rId13"/>
    <p:sldId id="421" r:id="rId14"/>
    <p:sldId id="422" r:id="rId15"/>
    <p:sldId id="423" r:id="rId16"/>
    <p:sldId id="433" r:id="rId17"/>
    <p:sldId id="434" r:id="rId18"/>
    <p:sldId id="424" r:id="rId19"/>
    <p:sldId id="425" r:id="rId20"/>
    <p:sldId id="426" r:id="rId21"/>
    <p:sldId id="427" r:id="rId22"/>
    <p:sldId id="435" r:id="rId23"/>
    <p:sldId id="436" r:id="rId24"/>
    <p:sldId id="437" r:id="rId25"/>
    <p:sldId id="438" r:id="rId26"/>
    <p:sldId id="429" r:id="rId27"/>
    <p:sldId id="440" r:id="rId28"/>
    <p:sldId id="441" r:id="rId29"/>
    <p:sldId id="442" r:id="rId30"/>
    <p:sldId id="443" r:id="rId31"/>
    <p:sldId id="444" r:id="rId32"/>
    <p:sldId id="439"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autoAdjust="0"/>
    <p:restoredTop sz="94660"/>
  </p:normalViewPr>
  <p:slideViewPr>
    <p:cSldViewPr snapToGrid="0">
      <p:cViewPr varScale="1">
        <p:scale>
          <a:sx n="90" d="100"/>
          <a:sy n="90" d="100"/>
        </p:scale>
        <p:origin x="-648" y="-68"/>
      </p:cViewPr>
      <p:guideLst>
        <p:guide orient="horz" pos="1646"/>
        <p:guide pos="287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ABAF37-6592-4CF7-AE08-129C5F7C3DCE}" type="datetimeFigureOut">
              <a:rPr lang="zh-CN" altLang="en-US" smtClean="0"/>
              <a:pPr/>
              <a:t>2021/7/10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28225F-8E0E-4E01-B456-B4A01BD56AE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00"/>
            <a:ext cx="7349400" cy="19278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2021/7/10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2021/7/10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2021/7/10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2021/7/10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2021/7/10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2021/7/10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2021/7/10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2021/7/10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2021/7/10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2021/7/10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2021/7/10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5800"/>
            <a:ext cx="2025000" cy="2376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pPr/>
              <a:t>2021/7/10</a:t>
            </a:fld>
            <a:endParaRPr lang="zh-CN" altLang="en-US"/>
          </a:p>
        </p:txBody>
      </p:sp>
      <p:sp>
        <p:nvSpPr>
          <p:cNvPr id="5" name="页脚占位符 4"/>
          <p:cNvSpPr>
            <a:spLocks noGrp="1"/>
          </p:cNvSpPr>
          <p:nvPr>
            <p:ph type="ftr" sz="quarter" idx="3"/>
            <p:custDataLst>
              <p:tags r:id="rId17"/>
            </p:custDataLst>
          </p:nvPr>
        </p:nvSpPr>
        <p:spPr>
          <a:xfrm>
            <a:off x="3087000" y="4735800"/>
            <a:ext cx="2970000" cy="2376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5800"/>
            <a:ext cx="2025000" cy="2376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pPr/>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9.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3.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4.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5.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6.xml"/><Relationship Id="rId6" Type="http://schemas.openxmlformats.org/officeDocument/2006/relationships/image" Target="../media/image12.png"/><Relationship Id="rId5" Type="http://schemas.openxmlformats.org/officeDocument/2006/relationships/image" Target="../media/image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7.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6.jpe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5.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4.png"/><Relationship Id="rId5" Type="http://schemas.openxmlformats.org/officeDocument/2006/relationships/tags" Target="../tags/tag70.xml"/><Relationship Id="rId10" Type="http://schemas.openxmlformats.org/officeDocument/2006/relationships/image" Target="../media/image3.png"/><Relationship Id="rId4" Type="http://schemas.openxmlformats.org/officeDocument/2006/relationships/tags" Target="../tags/tag69.xml"/><Relationship Id="rId9" Type="http://schemas.openxmlformats.org/officeDocument/2006/relationships/slideLayout" Target="../slideLayouts/slideLayout2.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9.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0.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1.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3.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4.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5.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6.xml"/><Relationship Id="rId6" Type="http://schemas.openxmlformats.org/officeDocument/2006/relationships/image" Target="../media/image15.png"/><Relationship Id="rId5" Type="http://schemas.openxmlformats.org/officeDocument/2006/relationships/image" Target="../media/image5.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7.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7.pn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5.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4.png"/><Relationship Id="rId5" Type="http://schemas.openxmlformats.org/officeDocument/2006/relationships/tags" Target="../tags/tag78.xml"/><Relationship Id="rId10" Type="http://schemas.openxmlformats.org/officeDocument/2006/relationships/image" Target="../media/image3.png"/><Relationship Id="rId4" Type="http://schemas.openxmlformats.org/officeDocument/2006/relationships/tags" Target="../tags/tag77.xml"/><Relationship Id="rId9"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8.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9.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10.xml"/><Relationship Id="rId6" Type="http://schemas.openxmlformats.org/officeDocument/2006/relationships/image" Target="../media/image7.png"/><Relationship Id="rId5" Type="http://schemas.openxmlformats.org/officeDocument/2006/relationships/image" Target="../media/image1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3.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6.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7.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t>空白演示</a:t>
            </a:r>
          </a:p>
        </p:txBody>
      </p:sp>
      <p:sp>
        <p:nvSpPr>
          <p:cNvPr id="3" name="副标题 2"/>
          <p:cNvSpPr>
            <a:spLocks noGrp="1"/>
          </p:cNvSpPr>
          <p:nvPr>
            <p:ph type="subTitle" idx="1"/>
            <p:custDataLst>
              <p:tags r:id="rId3"/>
            </p:custDataLst>
          </p:nvPr>
        </p:nvSpPr>
        <p:spPr/>
        <p:txBody>
          <a:bodyPr/>
          <a:lstStyle/>
          <a:p>
            <a:r>
              <a:rPr lang="zh-CN" altLang="en-US"/>
              <a:t>单击输入您的封面副标题</a:t>
            </a:r>
          </a:p>
        </p:txBody>
      </p:sp>
      <p:pic>
        <p:nvPicPr>
          <p:cNvPr id="4" name="图片 3" descr="01"/>
          <p:cNvPicPr>
            <a:picLocks noChangeAspect="1"/>
          </p:cNvPicPr>
          <p:nvPr/>
        </p:nvPicPr>
        <p:blipFill>
          <a:blip r:embed="rId5" cstate="print"/>
          <a:stretch>
            <a:fillRect/>
          </a:stretch>
        </p:blipFill>
        <p:spPr>
          <a:xfrm>
            <a:off x="0" y="0"/>
            <a:ext cx="9161780" cy="3783330"/>
          </a:xfrm>
          <a:prstGeom prst="rect">
            <a:avLst/>
          </a:prstGeom>
        </p:spPr>
      </p:pic>
      <p:sp>
        <p:nvSpPr>
          <p:cNvPr id="7" name="文本框 6"/>
          <p:cNvSpPr txBox="1"/>
          <p:nvPr/>
        </p:nvSpPr>
        <p:spPr>
          <a:xfrm>
            <a:off x="216569" y="1211410"/>
            <a:ext cx="8229599" cy="1446550"/>
          </a:xfrm>
          <a:prstGeom prst="rect">
            <a:avLst/>
          </a:prstGeom>
          <a:noFill/>
        </p:spPr>
        <p:txBody>
          <a:bodyPr wrap="square" rtlCol="0">
            <a:spAutoFit/>
          </a:bodyPr>
          <a:lstStyle/>
          <a:p>
            <a:pPr algn="ctr"/>
            <a:r>
              <a:rPr lang="zh-CN" altLang="en-US" sz="4400" dirty="0" smtClean="0">
                <a:solidFill>
                  <a:schemeClr val="bg1"/>
                </a:solidFill>
                <a:latin typeface="华文新魏" pitchFamily="2" charset="-122"/>
                <a:ea typeface="华文新魏" pitchFamily="2" charset="-122"/>
                <a:cs typeface="Arial" panose="020B0604020202020204" pitchFamily="34" charset="0"/>
              </a:rPr>
              <a:t>海南国际仲裁院仲裁员管理制度概     述</a:t>
            </a:r>
            <a:endParaRPr lang="zh-CN" altLang="en-US" sz="4400" dirty="0">
              <a:solidFill>
                <a:schemeClr val="bg1"/>
              </a:solidFill>
              <a:latin typeface="华文新魏" pitchFamily="2" charset="-122"/>
              <a:ea typeface="华文新魏" pitchFamily="2" charset="-122"/>
              <a:cs typeface="Arial" panose="020B0604020202020204" pitchFamily="34" charset="0"/>
            </a:endParaRPr>
          </a:p>
        </p:txBody>
      </p:sp>
      <p:sp>
        <p:nvSpPr>
          <p:cNvPr id="11" name="矩形 10"/>
          <p:cNvSpPr/>
          <p:nvPr/>
        </p:nvSpPr>
        <p:spPr>
          <a:xfrm>
            <a:off x="2742761" y="2946874"/>
            <a:ext cx="3370873" cy="584775"/>
          </a:xfrm>
          <a:prstGeom prst="rect">
            <a:avLst/>
          </a:prstGeom>
        </p:spPr>
        <p:txBody>
          <a:bodyPr vert="horz" wrap="square">
            <a:spAutoFit/>
          </a:bodyPr>
          <a:lstStyle/>
          <a:p>
            <a:r>
              <a:rPr lang="en-US" altLang="zh-CN" sz="3200" b="1" dirty="0">
                <a:solidFill>
                  <a:srgbClr val="0180B0"/>
                </a:solidFill>
                <a:latin typeface="方正仿宋简体" panose="02010601030101010101" pitchFamily="65" charset="-122"/>
                <a:ea typeface="方正仿宋简体" panose="02010601030101010101" pitchFamily="65" charset="-122"/>
              </a:rPr>
              <a:t>  </a:t>
            </a:r>
            <a:r>
              <a:rPr lang="zh-CN" altLang="en-US" sz="2000" b="1" dirty="0" smtClean="0">
                <a:solidFill>
                  <a:schemeClr val="bg2"/>
                </a:solidFill>
                <a:latin typeface="楷体_GB2312" pitchFamily="49" charset="-122"/>
                <a:ea typeface="楷体_GB2312" pitchFamily="49" charset="-122"/>
              </a:rPr>
              <a:t>海南国际仲裁院  张斌斌</a:t>
            </a:r>
            <a:endParaRPr lang="zh-CN" altLang="en-US" sz="2000" b="1" dirty="0">
              <a:solidFill>
                <a:schemeClr val="bg2"/>
              </a:solidFill>
              <a:latin typeface="楷体_GB2312" pitchFamily="49" charset="-122"/>
              <a:ea typeface="楷体_GB2312" pitchFamily="49" charset="-122"/>
            </a:endParaRPr>
          </a:p>
        </p:txBody>
      </p:sp>
      <p:pic>
        <p:nvPicPr>
          <p:cNvPr id="8" name="图片 7" descr="ppt"/>
          <p:cNvPicPr>
            <a:picLocks noChangeAspect="1"/>
          </p:cNvPicPr>
          <p:nvPr/>
        </p:nvPicPr>
        <p:blipFill>
          <a:blip r:embed="rId6" cstate="print"/>
          <a:stretch>
            <a:fillRect/>
          </a:stretch>
        </p:blipFill>
        <p:spPr>
          <a:xfrm>
            <a:off x="3630930" y="4114547"/>
            <a:ext cx="1877695" cy="59245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checkerboard(across)">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306830"/>
            <a:ext cx="8227060" cy="3137059"/>
          </a:xfrm>
        </p:spPr>
        <p:txBody>
          <a:bodyPr>
            <a:normAutofit fontScale="85000" lnSpcReduction="20000"/>
          </a:bodyPr>
          <a:lstStyle/>
          <a:p>
            <a:pPr marL="0" indent="0">
              <a:buNone/>
            </a:pPr>
            <a:r>
              <a:rPr altLang="en-US" sz="2000" b="1" dirty="0" smtClean="0">
                <a:latin typeface="+mn-ea"/>
                <a:ea typeface="+mn-ea"/>
              </a:rPr>
              <a:t>     </a:t>
            </a:r>
            <a:r>
              <a:rPr altLang="en-US" sz="2000" b="1" dirty="0" smtClean="0">
                <a:solidFill>
                  <a:schemeClr val="tx1"/>
                </a:solidFill>
                <a:latin typeface="+mn-ea"/>
                <a:ea typeface="+mn-ea"/>
              </a:rPr>
              <a:t>境外人士聘任条件</a:t>
            </a:r>
            <a:endParaRPr lang="en-US" altLang="en-US" sz="2000" b="1" dirty="0" smtClean="0">
              <a:solidFill>
                <a:schemeClr val="tx1"/>
              </a:solidFill>
              <a:latin typeface="+mn-ea"/>
              <a:ea typeface="+mn-ea"/>
            </a:endParaRPr>
          </a:p>
          <a:p>
            <a:pPr marL="0" indent="0">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r>
              <a:rPr lang="en-US" sz="2000" dirty="0" smtClean="0">
                <a:solidFill>
                  <a:srgbClr val="00B0F0"/>
                </a:solidFill>
                <a:latin typeface="微软雅黑" panose="020B0503020204020204" charset="-122"/>
                <a:ea typeface="微软雅黑" panose="020B0503020204020204" charset="-122"/>
                <a:cs typeface="微软雅黑" panose="020B0503020204020204" charset="-122"/>
              </a:rPr>
              <a:t>1.</a:t>
            </a:r>
            <a:r>
              <a:rPr sz="2000" dirty="0" smtClean="0">
                <a:solidFill>
                  <a:srgbClr val="00B0F0"/>
                </a:solidFill>
                <a:latin typeface="微软雅黑" panose="020B0503020204020204" charset="-122"/>
                <a:ea typeface="微软雅黑" panose="020B0503020204020204" charset="-122"/>
                <a:cs typeface="微软雅黑" panose="020B0503020204020204" charset="-122"/>
              </a:rPr>
              <a:t>境外仲裁机构现任的仲裁员；</a:t>
            </a: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r>
              <a:rPr lang="en-US" sz="2000" dirty="0" smtClean="0">
                <a:solidFill>
                  <a:srgbClr val="00B0F0"/>
                </a:solidFill>
                <a:latin typeface="微软雅黑" panose="020B0503020204020204" charset="-122"/>
                <a:ea typeface="微软雅黑" panose="020B0503020204020204" charset="-122"/>
                <a:cs typeface="微软雅黑" panose="020B0503020204020204" charset="-122"/>
              </a:rPr>
              <a:t>2.</a:t>
            </a:r>
            <a:r>
              <a:rPr sz="2000" dirty="0" smtClean="0">
                <a:solidFill>
                  <a:srgbClr val="00B0F0"/>
                </a:solidFill>
                <a:latin typeface="微软雅黑" panose="020B0503020204020204" charset="-122"/>
                <a:ea typeface="微软雅黑" panose="020B0503020204020204" charset="-122"/>
                <a:cs typeface="微软雅黑" panose="020B0503020204020204" charset="-122"/>
              </a:rPr>
              <a:t>具有法律、经济贸易、投资、金融、证券、建设工程、知识</a:t>
            </a:r>
            <a:endParaRPr lang="en-US" sz="2000"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产权、海商海事等专业知识和实际工作经验； </a:t>
            </a:r>
            <a:endParaRPr lang="en-US" sz="2000"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r>
              <a:rPr lang="en-US" sz="2000" dirty="0" smtClean="0">
                <a:solidFill>
                  <a:srgbClr val="00B0F0"/>
                </a:solidFill>
                <a:latin typeface="微软雅黑" panose="020B0503020204020204" charset="-122"/>
                <a:ea typeface="微软雅黑" panose="020B0503020204020204" charset="-122"/>
                <a:cs typeface="微软雅黑" panose="020B0503020204020204" charset="-122"/>
              </a:rPr>
              <a:t>3.</a:t>
            </a:r>
            <a:r>
              <a:rPr sz="2000" dirty="0" smtClean="0">
                <a:solidFill>
                  <a:srgbClr val="00B0F0"/>
                </a:solidFill>
                <a:latin typeface="微软雅黑" panose="020B0503020204020204" charset="-122"/>
                <a:ea typeface="微软雅黑" panose="020B0503020204020204" charset="-122"/>
                <a:cs typeface="微软雅黑" panose="020B0503020204020204" charset="-122"/>
              </a:rPr>
              <a:t>未受过任何刑事处罚；</a:t>
            </a:r>
            <a:endParaRPr lang="en-US" sz="2000"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r>
              <a:rPr lang="en-US" sz="2000" dirty="0" smtClean="0">
                <a:solidFill>
                  <a:srgbClr val="00B0F0"/>
                </a:solidFill>
                <a:latin typeface="微软雅黑" panose="020B0503020204020204" charset="-122"/>
                <a:ea typeface="微软雅黑" panose="020B0503020204020204" charset="-122"/>
                <a:cs typeface="微软雅黑" panose="020B0503020204020204" charset="-122"/>
              </a:rPr>
              <a:t>4.</a:t>
            </a:r>
            <a:r>
              <a:rPr sz="2000" dirty="0" smtClean="0">
                <a:solidFill>
                  <a:srgbClr val="00B0F0"/>
                </a:solidFill>
                <a:latin typeface="微软雅黑" panose="020B0503020204020204" charset="-122"/>
                <a:ea typeface="微软雅黑" panose="020B0503020204020204" charset="-122"/>
                <a:cs typeface="微软雅黑" panose="020B0503020204020204" charset="-122"/>
              </a:rPr>
              <a:t>身体健康，能够正常履职。</a:t>
            </a:r>
            <a:endParaRPr lang="en-US" sz="2000"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pic>
        <p:nvPicPr>
          <p:cNvPr id="12" name="Picture 5" descr="C:\Users\Administrator\Desktop\t01e10cacbd105f6434.jpg"/>
          <p:cNvPicPr>
            <a:picLocks noChangeAspect="1" noChangeArrowheads="1"/>
          </p:cNvPicPr>
          <p:nvPr/>
        </p:nvPicPr>
        <p:blipFill>
          <a:blip r:embed="rId6"/>
          <a:srcRect/>
          <a:stretch>
            <a:fillRect/>
          </a:stretch>
        </p:blipFill>
        <p:spPr bwMode="auto">
          <a:xfrm>
            <a:off x="5319688" y="3134277"/>
            <a:ext cx="3241674" cy="1422284"/>
          </a:xfrm>
          <a:prstGeom prst="rect">
            <a:avLst/>
          </a:prstGeom>
          <a:noFill/>
        </p:spPr>
      </p:pic>
      <p:pic>
        <p:nvPicPr>
          <p:cNvPr id="9" name="图片 8" descr="03"/>
          <p:cNvPicPr>
            <a:picLocks noChangeAspect="1"/>
          </p:cNvPicPr>
          <p:nvPr/>
        </p:nvPicPr>
        <p:blipFill>
          <a:blip r:embed="rId7"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306830"/>
            <a:ext cx="8227060" cy="3137059"/>
          </a:xfrm>
        </p:spPr>
        <p:txBody>
          <a:bodyPr>
            <a:normAutofit fontScale="70000" lnSpcReduction="20000"/>
          </a:bodyPr>
          <a:lstStyle/>
          <a:p>
            <a:pPr>
              <a:lnSpc>
                <a:spcPct val="100000"/>
              </a:lnSpc>
            </a:pPr>
            <a:endParaRPr sz="2400" dirty="0" smtClean="0">
              <a:solidFill>
                <a:srgbClr val="5F7797"/>
              </a:solidFill>
              <a:latin typeface="微软雅黑" panose="020B0503020204020204" charset="-122"/>
              <a:ea typeface="微软雅黑" panose="020B0503020204020204" charset="-122"/>
            </a:endParaRPr>
          </a:p>
          <a:p>
            <a:pPr>
              <a:lnSpc>
                <a:spcPct val="150000"/>
              </a:lnSpc>
              <a:buNone/>
            </a:pPr>
            <a:r>
              <a:rPr sz="2000" b="1" dirty="0" smtClean="0">
                <a:solidFill>
                  <a:srgbClr val="00B0F0"/>
                </a:solidFill>
                <a:latin typeface="微软雅黑" panose="020B0503020204020204" charset="-122"/>
                <a:ea typeface="微软雅黑" panose="020B0503020204020204" charset="-122"/>
              </a:rPr>
              <a:t>    聘任程序</a:t>
            </a:r>
            <a:r>
              <a:rPr sz="2000" dirty="0" smtClean="0">
                <a:solidFill>
                  <a:srgbClr val="00B0F0"/>
                </a:solidFill>
                <a:latin typeface="微软雅黑" panose="020B0503020204020204" charset="-122"/>
                <a:ea typeface="微软雅黑" panose="020B0503020204020204" charset="-122"/>
              </a:rPr>
              <a:t>：申请（自荐和推荐）         初审（仲裁员管理部门）</a:t>
            </a:r>
            <a:r>
              <a:rPr lang="en-US" altLang="zh-CN" sz="2000" dirty="0" smtClean="0">
                <a:solidFill>
                  <a:srgbClr val="00B0F0"/>
                </a:solidFill>
                <a:latin typeface="微软雅黑" panose="020B0503020204020204" charset="-122"/>
                <a:ea typeface="微软雅黑" panose="020B0503020204020204" charset="-122"/>
              </a:rPr>
              <a:t>            </a:t>
            </a:r>
          </a:p>
          <a:p>
            <a:pPr>
              <a:lnSpc>
                <a:spcPct val="150000"/>
              </a:lnSpc>
              <a:buNone/>
            </a:pPr>
            <a:r>
              <a:rPr lang="en-US" sz="2000" dirty="0" smtClean="0">
                <a:solidFill>
                  <a:srgbClr val="00B0F0"/>
                </a:solidFill>
                <a:latin typeface="微软雅黑" panose="020B0503020204020204" charset="-122"/>
                <a:ea typeface="微软雅黑" panose="020B0503020204020204" charset="-122"/>
              </a:rPr>
              <a:t>            </a:t>
            </a:r>
            <a:r>
              <a:rPr sz="2000" dirty="0" smtClean="0">
                <a:solidFill>
                  <a:srgbClr val="00B0F0"/>
                </a:solidFill>
                <a:latin typeface="微软雅黑" panose="020B0503020204020204" charset="-122"/>
                <a:ea typeface="微软雅黑" panose="020B0503020204020204" charset="-122"/>
              </a:rPr>
              <a:t>复审（仲裁员资格与操守考察委员会）        审议（理事会）         公布</a:t>
            </a:r>
            <a:endParaRPr lang="en-US" sz="2000" dirty="0" smtClean="0">
              <a:solidFill>
                <a:srgbClr val="00B0F0"/>
              </a:solidFill>
              <a:latin typeface="微软雅黑" panose="020B0503020204020204" charset="-122"/>
              <a:ea typeface="微软雅黑" panose="020B0503020204020204" charset="-122"/>
            </a:endParaRPr>
          </a:p>
          <a:p>
            <a:pPr>
              <a:lnSpc>
                <a:spcPct val="150000"/>
              </a:lnSpc>
              <a:buNone/>
            </a:pPr>
            <a:r>
              <a:rPr sz="2000" b="1" dirty="0" smtClean="0">
                <a:solidFill>
                  <a:srgbClr val="00B0F0"/>
                </a:solidFill>
                <a:latin typeface="微软雅黑" panose="020B0503020204020204" charset="-122"/>
                <a:ea typeface="微软雅黑" panose="020B0503020204020204" charset="-122"/>
              </a:rPr>
              <a:t>    聘期：</a:t>
            </a:r>
            <a:r>
              <a:rPr sz="2000" dirty="0" smtClean="0">
                <a:solidFill>
                  <a:srgbClr val="00B0F0"/>
                </a:solidFill>
                <a:latin typeface="微软雅黑" panose="020B0503020204020204" charset="-122"/>
                <a:ea typeface="微软雅黑" panose="020B0503020204020204" charset="-122"/>
              </a:rPr>
              <a:t>同该届理事会任期一致</a:t>
            </a:r>
          </a:p>
          <a:p>
            <a:pPr>
              <a:lnSpc>
                <a:spcPct val="150000"/>
              </a:lnSpc>
              <a:buNone/>
            </a:pPr>
            <a:r>
              <a:rPr sz="2000" b="1" dirty="0" smtClean="0">
                <a:solidFill>
                  <a:srgbClr val="00B0F0"/>
                </a:solidFill>
                <a:latin typeface="微软雅黑" panose="020B0503020204020204" charset="-122"/>
                <a:ea typeface="微软雅黑" panose="020B0503020204020204" charset="-122"/>
              </a:rPr>
              <a:t>    续聘：</a:t>
            </a:r>
            <a:r>
              <a:rPr sz="2000" dirty="0" smtClean="0">
                <a:solidFill>
                  <a:srgbClr val="00B0F0"/>
                </a:solidFill>
                <a:latin typeface="微软雅黑" panose="020B0503020204020204" charset="-122"/>
                <a:ea typeface="微软雅黑" panose="020B0503020204020204" charset="-122"/>
              </a:rPr>
              <a:t>聘期届满后可以续聘（解聘或者除名的外）</a:t>
            </a:r>
          </a:p>
          <a:p>
            <a:pPr marL="0" indent="0">
              <a:buNone/>
            </a:pPr>
            <a:endParaRPr lang="en-US" sz="2000"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9" name="右箭头 8"/>
          <p:cNvSpPr/>
          <p:nvPr/>
        </p:nvSpPr>
        <p:spPr>
          <a:xfrm>
            <a:off x="788469" y="2167184"/>
            <a:ext cx="559220" cy="147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3560100" y="1784506"/>
            <a:ext cx="557961" cy="135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6624166" y="2178636"/>
            <a:ext cx="559220" cy="147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4665947" y="2160326"/>
            <a:ext cx="559220" cy="147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108554"/>
            <a:ext cx="8227060" cy="3335336"/>
          </a:xfrm>
        </p:spPr>
        <p:txBody>
          <a:bodyPr>
            <a:normAutofit fontScale="92500" lnSpcReduction="20000"/>
          </a:bodyPr>
          <a:lstStyle/>
          <a:p>
            <a:pPr>
              <a:lnSpc>
                <a:spcPct val="150000"/>
              </a:lnSpc>
              <a:buNone/>
            </a:pPr>
            <a:r>
              <a:rPr sz="2000" b="1" dirty="0" smtClean="0">
                <a:solidFill>
                  <a:schemeClr val="tx1"/>
                </a:solidFill>
                <a:latin typeface="微软雅黑" panose="020B0503020204020204" charset="-122"/>
                <a:ea typeface="微软雅黑" panose="020B0503020204020204" charset="-122"/>
              </a:rPr>
              <a:t>三、仲裁员纪律</a:t>
            </a:r>
            <a:endParaRPr lang="en-US" sz="2000" b="1" dirty="0" smtClean="0">
              <a:solidFill>
                <a:schemeClr val="tx1"/>
              </a:solidFill>
              <a:latin typeface="微软雅黑" panose="020B0503020204020204" charset="-122"/>
              <a:ea typeface="微软雅黑" panose="020B0503020204020204" charset="-122"/>
            </a:endParaRPr>
          </a:p>
          <a:p>
            <a:pPr>
              <a:lnSpc>
                <a:spcPct val="150000"/>
              </a:lnSpc>
              <a:buNone/>
            </a:pPr>
            <a:r>
              <a:rPr sz="2000" dirty="0" smtClean="0"/>
              <a:t>         </a:t>
            </a:r>
            <a:r>
              <a:rPr sz="2000" dirty="0" smtClean="0">
                <a:solidFill>
                  <a:srgbClr val="00B0F0"/>
                </a:solidFill>
              </a:rPr>
              <a:t>严明仲裁员纪律，严格规范仲裁员依规履职，形成日常监督管理制度，是保障仲裁员队伍廉洁公正，提升仲裁公信力的必然要求。对违反纪律的行为零容忍。</a:t>
            </a:r>
            <a:endParaRPr lang="en-US" sz="2000" b="1" dirty="0" smtClean="0">
              <a:solidFill>
                <a:srgbClr val="00B0F0"/>
              </a:solidFill>
              <a:latin typeface="微软雅黑" panose="020B0503020204020204" charset="-122"/>
              <a:ea typeface="微软雅黑" panose="020B0503020204020204" charset="-122"/>
            </a:endParaRPr>
          </a:p>
          <a:p>
            <a:pPr>
              <a:lnSpc>
                <a:spcPct val="150000"/>
              </a:lnSpc>
              <a:buNone/>
            </a:pPr>
            <a:r>
              <a:rPr lang="en-US" sz="2000" b="1" dirty="0" smtClean="0">
                <a:solidFill>
                  <a:srgbClr val="00B0F0"/>
                </a:solidFill>
                <a:latin typeface="微软雅黑" panose="020B0503020204020204" charset="-122"/>
                <a:ea typeface="微软雅黑" panose="020B0503020204020204" charset="-122"/>
                <a:cs typeface="微软雅黑" panose="020B0503020204020204" charset="-122"/>
              </a:rPr>
              <a:t>       </a:t>
            </a:r>
            <a:r>
              <a:rPr sz="2000" dirty="0" smtClean="0">
                <a:solidFill>
                  <a:srgbClr val="00B0F0"/>
                </a:solidFill>
                <a:latin typeface="微软雅黑" panose="020B0503020204020204" charset="-122"/>
                <a:ea typeface="微软雅黑" panose="020B0503020204020204" charset="-122"/>
                <a:cs typeface="微软雅黑" panose="020B0503020204020204" charset="-122"/>
              </a:rPr>
              <a:t>根据仲裁员违反廉洁纪律情节轻重，分别作出</a:t>
            </a:r>
            <a:endParaRPr lang="en-US" sz="2000" dirty="0" smtClean="0">
              <a:solidFill>
                <a:srgbClr val="00B0F0"/>
              </a:solidFill>
              <a:latin typeface="微软雅黑" panose="020B0503020204020204" charset="-122"/>
              <a:ea typeface="微软雅黑" panose="020B0503020204020204" charset="-122"/>
              <a:cs typeface="微软雅黑" panose="020B0503020204020204" charset="-122"/>
            </a:endParaRPr>
          </a:p>
          <a:p>
            <a:pPr>
              <a:lnSpc>
                <a:spcPct val="150000"/>
              </a:lnSpc>
              <a:buNone/>
            </a:pPr>
            <a:r>
              <a:rPr sz="2000" b="1"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en-US" sz="2000" b="1"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12" name="ïsļïdê"/>
          <p:cNvSpPr/>
          <p:nvPr/>
        </p:nvSpPr>
        <p:spPr bwMode="auto">
          <a:xfrm>
            <a:off x="1218546" y="3428834"/>
            <a:ext cx="1889765" cy="681042"/>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gradFill>
            <a:gsLst>
              <a:gs pos="0">
                <a:schemeClr val="accent1"/>
              </a:gs>
              <a:gs pos="100000">
                <a:schemeClr val="accent1">
                  <a:lumMod val="60000"/>
                  <a:lumOff val="40000"/>
                </a:schemeClr>
              </a:gs>
            </a:gsLst>
            <a:lin ang="5400000" scaled="0"/>
          </a:gradFill>
          <a:ln w="9525">
            <a:noFill/>
            <a:round/>
          </a:ln>
        </p:spPr>
        <p:txBody>
          <a:bodyPr anchor="ctr">
            <a:scene3d>
              <a:camera prst="orthographicFront"/>
              <a:lightRig rig="threePt" dir="t"/>
            </a:scene3d>
            <a:sp3d contourW="12700"/>
          </a:bodyPr>
          <a:lstStyle/>
          <a:p>
            <a:pPr algn="ctr"/>
            <a:endParaRPr sz="2400">
              <a:cs typeface="+mn-ea"/>
              <a:sym typeface="+mn-lt"/>
            </a:endParaRPr>
          </a:p>
        </p:txBody>
      </p:sp>
      <p:sp>
        <p:nvSpPr>
          <p:cNvPr id="17" name="ïsļïdê"/>
          <p:cNvSpPr/>
          <p:nvPr/>
        </p:nvSpPr>
        <p:spPr bwMode="auto">
          <a:xfrm>
            <a:off x="3547369" y="3412775"/>
            <a:ext cx="1889765" cy="681042"/>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gradFill>
            <a:gsLst>
              <a:gs pos="0">
                <a:schemeClr val="accent1"/>
              </a:gs>
              <a:gs pos="100000">
                <a:schemeClr val="accent1">
                  <a:lumMod val="60000"/>
                  <a:lumOff val="40000"/>
                </a:schemeClr>
              </a:gs>
            </a:gsLst>
            <a:lin ang="5400000" scaled="0"/>
          </a:gradFill>
          <a:ln w="9525">
            <a:noFill/>
            <a:round/>
          </a:ln>
        </p:spPr>
        <p:txBody>
          <a:bodyPr anchor="ctr">
            <a:scene3d>
              <a:camera prst="orthographicFront"/>
              <a:lightRig rig="threePt" dir="t"/>
            </a:scene3d>
            <a:sp3d contourW="12700"/>
          </a:bodyPr>
          <a:lstStyle/>
          <a:p>
            <a:pPr algn="ctr"/>
            <a:endParaRPr sz="2400">
              <a:cs typeface="+mn-ea"/>
              <a:sym typeface="+mn-lt"/>
            </a:endParaRPr>
          </a:p>
        </p:txBody>
      </p:sp>
      <p:sp>
        <p:nvSpPr>
          <p:cNvPr id="18" name="ïsļïdê"/>
          <p:cNvSpPr/>
          <p:nvPr/>
        </p:nvSpPr>
        <p:spPr bwMode="auto">
          <a:xfrm>
            <a:off x="5844705" y="3412775"/>
            <a:ext cx="1889765" cy="681042"/>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gradFill>
            <a:gsLst>
              <a:gs pos="0">
                <a:schemeClr val="accent1"/>
              </a:gs>
              <a:gs pos="100000">
                <a:schemeClr val="accent1">
                  <a:lumMod val="60000"/>
                  <a:lumOff val="40000"/>
                </a:schemeClr>
              </a:gs>
            </a:gsLst>
            <a:lin ang="5400000" scaled="0"/>
          </a:gradFill>
          <a:ln w="9525">
            <a:noFill/>
            <a:round/>
          </a:ln>
        </p:spPr>
        <p:txBody>
          <a:bodyPr anchor="ctr">
            <a:scene3d>
              <a:camera prst="orthographicFront"/>
              <a:lightRig rig="threePt" dir="t"/>
            </a:scene3d>
            <a:sp3d contourW="12700"/>
          </a:bodyPr>
          <a:lstStyle/>
          <a:p>
            <a:pPr algn="ctr"/>
            <a:endParaRPr sz="2400">
              <a:cs typeface="+mn-ea"/>
              <a:sym typeface="+mn-lt"/>
            </a:endParaRPr>
          </a:p>
        </p:txBody>
      </p:sp>
      <p:sp>
        <p:nvSpPr>
          <p:cNvPr id="19" name="íŝḷîďé"/>
          <p:cNvSpPr txBox="1"/>
          <p:nvPr/>
        </p:nvSpPr>
        <p:spPr>
          <a:xfrm>
            <a:off x="1682419" y="3679296"/>
            <a:ext cx="871334" cy="372861"/>
          </a:xfrm>
          <a:prstGeom prst="rect">
            <a:avLst/>
          </a:prstGeom>
          <a:noFill/>
        </p:spPr>
        <p:txBody>
          <a:bodyPr wrap="none" lIns="90000" tIns="46800" rIns="90000" bIns="46800" anchor="ctr" anchorCtr="0">
            <a:normAutofit/>
            <a:scene3d>
              <a:camera prst="orthographicFront"/>
              <a:lightRig rig="threePt" dir="t"/>
            </a:scene3d>
            <a:sp3d contourW="12700"/>
          </a:bodyPr>
          <a:lstStyle/>
          <a:p>
            <a:pPr algn="ctr"/>
            <a:r>
              <a:rPr lang="zh-CN" altLang="en-US" b="1" spc="300" dirty="0" smtClean="0">
                <a:solidFill>
                  <a:schemeClr val="bg1"/>
                </a:solidFill>
                <a:cs typeface="+mn-ea"/>
                <a:sym typeface="+mn-lt"/>
              </a:rPr>
              <a:t>警告</a:t>
            </a:r>
            <a:endParaRPr lang="zh-CN" altLang="en-US" b="1" spc="300" dirty="0">
              <a:solidFill>
                <a:schemeClr val="bg1"/>
              </a:solidFill>
              <a:cs typeface="+mn-ea"/>
              <a:sym typeface="+mn-lt"/>
            </a:endParaRPr>
          </a:p>
        </p:txBody>
      </p:sp>
      <p:sp>
        <p:nvSpPr>
          <p:cNvPr id="20" name="íŝḷîďé"/>
          <p:cNvSpPr txBox="1"/>
          <p:nvPr/>
        </p:nvSpPr>
        <p:spPr>
          <a:xfrm>
            <a:off x="4017539" y="3650957"/>
            <a:ext cx="871334" cy="372861"/>
          </a:xfrm>
          <a:prstGeom prst="rect">
            <a:avLst/>
          </a:prstGeom>
          <a:noFill/>
        </p:spPr>
        <p:txBody>
          <a:bodyPr wrap="none" lIns="90000" tIns="46800" rIns="90000" bIns="46800" anchor="ctr" anchorCtr="0">
            <a:normAutofit/>
            <a:scene3d>
              <a:camera prst="orthographicFront"/>
              <a:lightRig rig="threePt" dir="t"/>
            </a:scene3d>
            <a:sp3d contourW="12700"/>
          </a:bodyPr>
          <a:lstStyle/>
          <a:p>
            <a:pPr algn="ctr"/>
            <a:r>
              <a:rPr lang="zh-CN" altLang="en-US" b="1" spc="300" dirty="0" smtClean="0">
                <a:solidFill>
                  <a:schemeClr val="bg1"/>
                </a:solidFill>
                <a:cs typeface="+mn-ea"/>
                <a:sym typeface="+mn-lt"/>
              </a:rPr>
              <a:t>解聘</a:t>
            </a:r>
            <a:endParaRPr lang="zh-CN" altLang="en-US" b="1" spc="300" dirty="0">
              <a:solidFill>
                <a:schemeClr val="bg1"/>
              </a:solidFill>
              <a:cs typeface="+mn-ea"/>
              <a:sym typeface="+mn-lt"/>
            </a:endParaRPr>
          </a:p>
        </p:txBody>
      </p:sp>
      <p:sp>
        <p:nvSpPr>
          <p:cNvPr id="21" name="íŝḷîďé"/>
          <p:cNvSpPr txBox="1"/>
          <p:nvPr/>
        </p:nvSpPr>
        <p:spPr>
          <a:xfrm>
            <a:off x="6307318" y="3622619"/>
            <a:ext cx="871334" cy="372861"/>
          </a:xfrm>
          <a:prstGeom prst="rect">
            <a:avLst/>
          </a:prstGeom>
          <a:noFill/>
        </p:spPr>
        <p:txBody>
          <a:bodyPr wrap="none" lIns="90000" tIns="46800" rIns="90000" bIns="46800" anchor="ctr" anchorCtr="0">
            <a:normAutofit/>
            <a:scene3d>
              <a:camera prst="orthographicFront"/>
              <a:lightRig rig="threePt" dir="t"/>
            </a:scene3d>
            <a:sp3d contourW="12700"/>
          </a:bodyPr>
          <a:lstStyle/>
          <a:p>
            <a:pPr algn="ctr"/>
            <a:r>
              <a:rPr lang="zh-CN" altLang="en-US" b="1" spc="300" dirty="0" smtClean="0">
                <a:solidFill>
                  <a:schemeClr val="bg1"/>
                </a:solidFill>
                <a:cs typeface="+mn-ea"/>
                <a:sym typeface="+mn-lt"/>
              </a:rPr>
              <a:t>除名</a:t>
            </a:r>
            <a:endParaRPr lang="zh-CN" altLang="en-US" b="1" spc="300" dirty="0">
              <a:solidFill>
                <a:schemeClr val="bg1"/>
              </a:solidFill>
              <a:cs typeface="+mn-ea"/>
              <a:sym typeface="+mn-lt"/>
            </a:endParaRPr>
          </a:p>
        </p:txBody>
      </p:sp>
      <p:pic>
        <p:nvPicPr>
          <p:cNvPr id="16" name="图片 15"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858033"/>
            <a:ext cx="8227060" cy="3585857"/>
          </a:xfrm>
        </p:spPr>
        <p:txBody>
          <a:bodyPr>
            <a:normAutofit fontScale="25000" lnSpcReduction="20000"/>
          </a:bodyPr>
          <a:lstStyle/>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en-US" sz="2000"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lang="en-US" sz="6200" b="1" dirty="0" smtClean="0">
                <a:solidFill>
                  <a:schemeClr val="tx1"/>
                </a:solidFill>
                <a:latin typeface="微软雅黑" panose="020B0503020204020204" charset="-122"/>
                <a:ea typeface="微软雅黑" panose="020B0503020204020204" charset="-122"/>
                <a:cs typeface="微软雅黑" panose="020B0503020204020204" charset="-122"/>
              </a:rPr>
              <a:t>                                             </a:t>
            </a:r>
            <a:r>
              <a:rPr sz="8000" b="1" dirty="0" smtClean="0">
                <a:solidFill>
                  <a:schemeClr val="tx1"/>
                </a:solidFill>
                <a:latin typeface="微软雅黑" panose="020B0503020204020204" charset="-122"/>
                <a:ea typeface="微软雅黑" panose="020B0503020204020204" charset="-122"/>
                <a:cs typeface="微软雅黑" panose="020B0503020204020204" charset="-122"/>
              </a:rPr>
              <a:t>警  告</a:t>
            </a:r>
            <a:r>
              <a:rPr sz="6200" b="1" dirty="0" smtClean="0">
                <a:solidFill>
                  <a:schemeClr val="tx1"/>
                </a:solidFill>
                <a:latin typeface="微软雅黑" panose="020B0503020204020204" charset="-122"/>
                <a:ea typeface="微软雅黑" panose="020B0503020204020204" charset="-122"/>
                <a:cs typeface="微软雅黑" panose="020B0503020204020204" charset="-122"/>
              </a:rPr>
              <a:t>  </a:t>
            </a:r>
            <a:endParaRPr lang="en-US" sz="62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lang="en-US"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en-US" altLang="zh-CN" sz="4800" dirty="0" smtClean="0">
              <a:solidFill>
                <a:srgbClr val="00B0F0"/>
              </a:solidFill>
              <a:latin typeface="微软雅黑" panose="020B0503020204020204" charset="-122"/>
              <a:ea typeface="微软雅黑" panose="020B0503020204020204" charset="-122"/>
              <a:cs typeface="宋体" panose="02010600030101010101" pitchFamily="2" charset="-122"/>
            </a:endParaRPr>
          </a:p>
          <a:p>
            <a:pPr marL="457200" indent="-457200">
              <a:lnSpc>
                <a:spcPct val="150000"/>
              </a:lnSpc>
              <a:buNone/>
            </a:pPr>
            <a:r>
              <a:rPr lang="en-US" altLang="zh-CN" sz="4800" smtClean="0">
                <a:solidFill>
                  <a:srgbClr val="00B0F0"/>
                </a:solidFill>
                <a:latin typeface="+mn-ea"/>
                <a:ea typeface="+mn-ea"/>
                <a:cs typeface="宋体" panose="02010600030101010101" pitchFamily="2" charset="-122"/>
              </a:rPr>
              <a:t>       </a:t>
            </a:r>
            <a:r>
              <a:rPr lang="en-US" altLang="zh-CN" sz="7200" smtClean="0">
                <a:solidFill>
                  <a:srgbClr val="00B0F0"/>
                </a:solidFill>
                <a:latin typeface="+mn-ea"/>
                <a:ea typeface="+mn-ea"/>
                <a:cs typeface="宋体" panose="02010600030101010101" pitchFamily="2" charset="-122"/>
              </a:rPr>
              <a:t>1</a:t>
            </a:r>
            <a:r>
              <a:rPr lang="en-US" altLang="zh-CN" sz="7200" dirty="0" smtClean="0">
                <a:solidFill>
                  <a:srgbClr val="00B0F0"/>
                </a:solidFill>
                <a:latin typeface="+mn-ea"/>
                <a:ea typeface="+mn-ea"/>
                <a:cs typeface="宋体" panose="02010600030101010101" pitchFamily="2" charset="-122"/>
              </a:rPr>
              <a:t>.</a:t>
            </a:r>
            <a:r>
              <a:rPr sz="7200" dirty="0" smtClean="0">
                <a:solidFill>
                  <a:srgbClr val="00B0F0"/>
                </a:solidFill>
                <a:latin typeface="+mn-ea"/>
                <a:ea typeface="+mn-ea"/>
                <a:cs typeface="宋体" panose="02010600030101010101" pitchFamily="2" charset="-122"/>
              </a:rPr>
              <a:t>无正当理由不接受当事人选定或本院指定</a:t>
            </a:r>
            <a:endParaRPr lang="en-US" sz="7200" dirty="0" smtClean="0">
              <a:solidFill>
                <a:srgbClr val="00B0F0"/>
              </a:solidFill>
              <a:latin typeface="+mn-ea"/>
              <a:ea typeface="+mn-ea"/>
              <a:cs typeface="宋体" panose="02010600030101010101" pitchFamily="2" charset="-122"/>
            </a:endParaRPr>
          </a:p>
          <a:p>
            <a:pPr marL="457200" indent="-457200">
              <a:lnSpc>
                <a:spcPct val="150000"/>
              </a:lnSpc>
              <a:buNone/>
            </a:pPr>
            <a:r>
              <a:rPr lang="en-US" altLang="zh-CN" sz="7200" dirty="0" smtClean="0">
                <a:solidFill>
                  <a:srgbClr val="00B0F0"/>
                </a:solidFill>
                <a:latin typeface="+mn-ea"/>
                <a:ea typeface="+mn-ea"/>
                <a:cs typeface="宋体" panose="02010600030101010101" pitchFamily="2" charset="-122"/>
              </a:rPr>
              <a:t>     2.案件办理过程中，经当事人选定或本院指定后，拒绝承办案件或无正当理由不参加开庭活动、不参加评议、不在裁决文书上签字等不按规定履职的情形，或未经批准擅自退出案件审理的</a:t>
            </a:r>
            <a:r>
              <a:rPr sz="7200" dirty="0" smtClean="0">
                <a:solidFill>
                  <a:srgbClr val="00B0F0"/>
                </a:solidFill>
                <a:latin typeface="+mn-ea"/>
                <a:ea typeface="+mn-ea"/>
                <a:cs typeface="宋体" panose="02010600030101010101" pitchFamily="2" charset="-122"/>
              </a:rPr>
              <a:t>；</a:t>
            </a:r>
            <a:endParaRPr lang="en-US" altLang="zh-CN" sz="7200" dirty="0" smtClean="0">
              <a:solidFill>
                <a:srgbClr val="00B0F0"/>
              </a:solidFill>
              <a:latin typeface="+mn-ea"/>
              <a:ea typeface="+mn-ea"/>
              <a:cs typeface="宋体" panose="02010600030101010101" pitchFamily="2" charset="-122"/>
            </a:endParaRPr>
          </a:p>
          <a:p>
            <a:pPr marL="457200" indent="-457200">
              <a:lnSpc>
                <a:spcPct val="120000"/>
              </a:lnSpc>
              <a:buNone/>
            </a:pPr>
            <a:r>
              <a:rPr lang="en-US" altLang="zh-CN" sz="7200" dirty="0" smtClean="0">
                <a:solidFill>
                  <a:srgbClr val="00B0F0"/>
                </a:solidFill>
                <a:latin typeface="+mn-ea"/>
                <a:ea typeface="+mn-ea"/>
                <a:cs typeface="宋体" panose="02010600030101010101" pitchFamily="2" charset="-122"/>
              </a:rPr>
              <a:t>     3.未按规定做好庭前准备；</a:t>
            </a:r>
          </a:p>
          <a:p>
            <a:pPr marL="457200" indent="-457200">
              <a:lnSpc>
                <a:spcPct val="120000"/>
              </a:lnSpc>
              <a:buNone/>
            </a:pPr>
            <a:r>
              <a:rPr lang="en-US" altLang="zh-CN" sz="7200" dirty="0" smtClean="0">
                <a:solidFill>
                  <a:srgbClr val="00B0F0"/>
                </a:solidFill>
                <a:latin typeface="+mn-ea"/>
                <a:ea typeface="+mn-ea"/>
                <a:cs typeface="宋体" panose="02010600030101010101" pitchFamily="2" charset="-122"/>
              </a:rPr>
              <a:t>     4.参加仲裁活动时不注意言辞、形象仪表；</a:t>
            </a:r>
          </a:p>
          <a:p>
            <a:pPr marL="457200" indent="-457200">
              <a:lnSpc>
                <a:spcPct val="120000"/>
              </a:lnSpc>
              <a:buNone/>
            </a:pPr>
            <a:r>
              <a:rPr lang="en-US" altLang="zh-CN" sz="7200" dirty="0" smtClean="0">
                <a:solidFill>
                  <a:srgbClr val="00B0F0"/>
                </a:solidFill>
                <a:latin typeface="+mn-ea"/>
                <a:ea typeface="+mn-ea"/>
                <a:cs typeface="宋体" panose="02010600030101010101" pitchFamily="2" charset="-122"/>
              </a:rPr>
              <a:t>     5.无正当理由在参加仲裁活动时迟到、早退；</a:t>
            </a:r>
          </a:p>
          <a:p>
            <a:pPr marL="457200" indent="-457200">
              <a:lnSpc>
                <a:spcPct val="120000"/>
              </a:lnSpc>
              <a:buNone/>
            </a:pPr>
            <a:r>
              <a:rPr lang="en-US" altLang="zh-CN" sz="4800" dirty="0" smtClean="0">
                <a:solidFill>
                  <a:srgbClr val="00B0F0"/>
                </a:solidFill>
                <a:latin typeface="+mn-ea"/>
                <a:ea typeface="+mn-ea"/>
                <a:cs typeface="宋体" panose="02010600030101010101" pitchFamily="2" charset="-122"/>
              </a:rPr>
              <a:t>     </a:t>
            </a:r>
            <a:endParaRPr lang="en-US" altLang="zh-CN" sz="4800" b="1" dirty="0" smtClean="0">
              <a:solidFill>
                <a:srgbClr val="00B0F0"/>
              </a:solidFill>
              <a:latin typeface="+mn-ea"/>
              <a:ea typeface="+mn-ea"/>
              <a:cs typeface="宋体" panose="02010600030101010101" pitchFamily="2" charset="-122"/>
            </a:endParaRPr>
          </a:p>
          <a:p>
            <a:pPr marL="457200" indent="-457200">
              <a:lnSpc>
                <a:spcPct val="150000"/>
              </a:lnSpc>
              <a:buNone/>
            </a:pPr>
            <a:endParaRPr lang="en-US" sz="2000"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9" name="Round Same Side Corner Rectangle 4"/>
          <p:cNvSpPr/>
          <p:nvPr/>
        </p:nvSpPr>
        <p:spPr>
          <a:xfrm rot="16200000">
            <a:off x="4442190" y="331685"/>
            <a:ext cx="187254" cy="2572374"/>
          </a:xfrm>
          <a:prstGeom prst="round2SameRect">
            <a:avLst>
              <a:gd name="adj1" fmla="val 50000"/>
              <a:gd name="adj2" fmla="val 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a:solidFill>
                <a:srgbClr val="DECD98"/>
              </a:solidFill>
              <a:cs typeface="+mn-ea"/>
              <a:sym typeface="+mn-lt"/>
            </a:endParaRPr>
          </a:p>
        </p:txBody>
      </p:sp>
      <p:pic>
        <p:nvPicPr>
          <p:cNvPr id="10" name="图片 9"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958242"/>
            <a:ext cx="8227060" cy="3676388"/>
          </a:xfrm>
        </p:spPr>
        <p:txBody>
          <a:bodyPr>
            <a:normAutofit fontScale="85000" lnSpcReduction="20000"/>
          </a:bodyPr>
          <a:lstStyle/>
          <a:p>
            <a:pPr>
              <a:lnSpc>
                <a:spcPct val="150000"/>
              </a:lnSpc>
              <a:buNone/>
            </a:pPr>
            <a:r>
              <a:rPr lang="en-US" sz="2000" b="1" dirty="0" smtClean="0">
                <a:solidFill>
                  <a:schemeClr val="tx1"/>
                </a:solidFill>
                <a:latin typeface="微软雅黑" panose="020B0503020204020204" charset="-122"/>
                <a:ea typeface="微软雅黑" panose="020B0503020204020204" charset="-122"/>
              </a:rPr>
              <a:t>                                     </a:t>
            </a:r>
            <a:r>
              <a:rPr sz="2900" b="1" dirty="0" smtClean="0">
                <a:solidFill>
                  <a:schemeClr val="tx1"/>
                </a:solidFill>
                <a:latin typeface="微软雅黑" panose="020B0503020204020204" charset="-122"/>
                <a:ea typeface="微软雅黑" panose="020B0503020204020204" charset="-122"/>
              </a:rPr>
              <a:t>警   告</a:t>
            </a:r>
            <a:endParaRPr lang="en-US" sz="29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2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en-US" sz="2000"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20000"/>
              </a:lnSpc>
              <a:buNone/>
            </a:pPr>
            <a:r>
              <a:rPr lang="en-US" altLang="zh-CN" sz="2000" dirty="0" smtClean="0">
                <a:solidFill>
                  <a:srgbClr val="00B0F0"/>
                </a:solidFill>
                <a:latin typeface="微软雅黑" panose="020B0503020204020204" charset="-122"/>
                <a:ea typeface="微软雅黑" panose="020B0503020204020204" charset="-122"/>
                <a:cs typeface="宋体" panose="02010600030101010101" pitchFamily="2" charset="-122"/>
              </a:rPr>
              <a:t>     </a:t>
            </a:r>
            <a:r>
              <a:rPr lang="en-US" altLang="zh-CN" dirty="0" smtClean="0">
                <a:solidFill>
                  <a:srgbClr val="00B0F0"/>
                </a:solidFill>
                <a:latin typeface="+mn-ea"/>
                <a:cs typeface="宋体" panose="02010600030101010101" pitchFamily="2" charset="-122"/>
              </a:rPr>
              <a:t>6.无正当理由致使开庭、评议等仲裁活动时间变更；</a:t>
            </a:r>
          </a:p>
          <a:p>
            <a:pPr marL="457200" indent="-457200">
              <a:lnSpc>
                <a:spcPct val="120000"/>
              </a:lnSpc>
              <a:buNone/>
            </a:pPr>
            <a:r>
              <a:rPr lang="en-US" altLang="zh-CN" dirty="0" smtClean="0">
                <a:solidFill>
                  <a:srgbClr val="00B0F0"/>
                </a:solidFill>
                <a:latin typeface="+mn-ea"/>
                <a:cs typeface="宋体" panose="02010600030101010101" pitchFamily="2" charset="-122"/>
              </a:rPr>
              <a:t>     7.庭前饮酒或庭审中吸烟、使用手机等与开庭审理无关的活动或与当</a:t>
            </a:r>
          </a:p>
          <a:p>
            <a:pPr marL="457200" indent="-457200">
              <a:lnSpc>
                <a:spcPct val="120000"/>
              </a:lnSpc>
              <a:buNone/>
            </a:pPr>
            <a:r>
              <a:rPr lang="en-US" altLang="zh-CN" dirty="0" err="1" smtClean="0">
                <a:solidFill>
                  <a:srgbClr val="00B0F0"/>
                </a:solidFill>
                <a:latin typeface="+mn-ea"/>
                <a:cs typeface="宋体" panose="02010600030101010101" pitchFamily="2" charset="-122"/>
              </a:rPr>
              <a:t>事人发生不当争执</a:t>
            </a:r>
            <a:r>
              <a:rPr lang="en-US" altLang="zh-CN" dirty="0" smtClean="0">
                <a:solidFill>
                  <a:srgbClr val="00B0F0"/>
                </a:solidFill>
                <a:latin typeface="+mn-ea"/>
                <a:cs typeface="宋体" panose="02010600030101010101" pitchFamily="2" charset="-122"/>
              </a:rPr>
              <a:t>；</a:t>
            </a:r>
          </a:p>
          <a:p>
            <a:pPr marL="457200" indent="-457200">
              <a:lnSpc>
                <a:spcPct val="120000"/>
              </a:lnSpc>
              <a:buNone/>
            </a:pPr>
            <a:r>
              <a:rPr lang="en-US" altLang="zh-CN" dirty="0" smtClean="0">
                <a:solidFill>
                  <a:srgbClr val="00B0F0"/>
                </a:solidFill>
                <a:latin typeface="+mn-ea"/>
                <a:cs typeface="宋体" panose="02010600030101010101" pitchFamily="2" charset="-122"/>
              </a:rPr>
              <a:t>     8.因仲裁员原因，导致双方当事人发生冲突、仲裁程序无法顺利进行；</a:t>
            </a:r>
          </a:p>
          <a:p>
            <a:pPr marL="457200" indent="-457200">
              <a:lnSpc>
                <a:spcPct val="120000"/>
              </a:lnSpc>
              <a:buNone/>
            </a:pPr>
            <a:r>
              <a:rPr lang="en-US" altLang="zh-CN" dirty="0" smtClean="0">
                <a:solidFill>
                  <a:srgbClr val="00B0F0"/>
                </a:solidFill>
                <a:latin typeface="+mn-ea"/>
                <a:cs typeface="宋体" panose="02010600030101010101" pitchFamily="2" charset="-122"/>
              </a:rPr>
              <a:t>     9.违反规定致使仲裁案件审理超出审理期限2个月以上； </a:t>
            </a:r>
          </a:p>
          <a:p>
            <a:pPr marL="457200" indent="-457200">
              <a:lnSpc>
                <a:spcPct val="120000"/>
              </a:lnSpc>
              <a:buNone/>
            </a:pPr>
            <a:r>
              <a:rPr lang="en-US" altLang="zh-CN" dirty="0" smtClean="0">
                <a:solidFill>
                  <a:srgbClr val="00B0F0"/>
                </a:solidFill>
                <a:latin typeface="+mn-ea"/>
                <a:cs typeface="宋体" panose="02010600030101010101" pitchFamily="2" charset="-122"/>
              </a:rPr>
              <a:t>     10.代人打听仲裁案件情况；</a:t>
            </a:r>
          </a:p>
          <a:p>
            <a:pPr marL="457200" indent="-457200">
              <a:lnSpc>
                <a:spcPct val="120000"/>
              </a:lnSpc>
              <a:buNone/>
            </a:pPr>
            <a:r>
              <a:rPr lang="en-US" altLang="zh-CN" dirty="0" smtClean="0">
                <a:solidFill>
                  <a:srgbClr val="00B0F0"/>
                </a:solidFill>
                <a:latin typeface="+mn-ea"/>
                <a:cs typeface="宋体" panose="02010600030101010101" pitchFamily="2" charset="-122"/>
              </a:rPr>
              <a:t>     11.其他违反本院相关规定，但情节轻微的情形</a:t>
            </a:r>
            <a:r>
              <a:rPr lang="en-US" altLang="zh-CN" b="1" dirty="0" smtClean="0">
                <a:solidFill>
                  <a:srgbClr val="00B0F0"/>
                </a:solidFill>
                <a:latin typeface="+mn-ea"/>
                <a:cs typeface="宋体" panose="02010600030101010101" pitchFamily="2" charset="-122"/>
              </a:rPr>
              <a:t>。</a:t>
            </a:r>
            <a:endParaRPr lang="zh-CN" altLang="en-US"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9" name="Round Same Side Corner Rectangle 4"/>
          <p:cNvSpPr/>
          <p:nvPr/>
        </p:nvSpPr>
        <p:spPr>
          <a:xfrm rot="16200000">
            <a:off x="4110621" y="311307"/>
            <a:ext cx="187254" cy="2572374"/>
          </a:xfrm>
          <a:prstGeom prst="round2SameRect">
            <a:avLst>
              <a:gd name="adj1" fmla="val 50000"/>
              <a:gd name="adj2" fmla="val 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a:solidFill>
                <a:srgbClr val="DECD98"/>
              </a:solidFill>
              <a:cs typeface="+mn-ea"/>
              <a:sym typeface="+mn-lt"/>
            </a:endParaRPr>
          </a:p>
        </p:txBody>
      </p:sp>
      <p:pic>
        <p:nvPicPr>
          <p:cNvPr id="10" name="图片 9"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964504"/>
            <a:ext cx="8227060" cy="3479385"/>
          </a:xfrm>
        </p:spPr>
        <p:txBody>
          <a:bodyPr>
            <a:normAutofit fontScale="25000" lnSpcReduction="20000"/>
          </a:bodyPr>
          <a:lstStyle/>
          <a:p>
            <a:pPr>
              <a:lnSpc>
                <a:spcPct val="150000"/>
              </a:lnSpc>
              <a:buNone/>
            </a:pPr>
            <a:r>
              <a:rPr lang="en-US" sz="8000" b="1" dirty="0" smtClean="0">
                <a:solidFill>
                  <a:srgbClr val="5F7797"/>
                </a:solidFill>
                <a:latin typeface="微软雅黑" panose="020B0503020204020204" charset="-122"/>
                <a:ea typeface="微软雅黑" panose="020B0503020204020204" charset="-122"/>
              </a:rPr>
              <a:t>                                       </a:t>
            </a:r>
            <a:r>
              <a:rPr sz="8000" b="1" dirty="0" smtClean="0">
                <a:solidFill>
                  <a:schemeClr val="tx1"/>
                </a:solidFill>
                <a:latin typeface="微软雅黑" panose="020B0503020204020204" charset="-122"/>
                <a:ea typeface="微软雅黑" panose="020B0503020204020204" charset="-122"/>
              </a:rPr>
              <a:t>解  聘</a:t>
            </a:r>
            <a:endParaRPr lang="en-US" sz="8000" b="1" dirty="0" smtClean="0">
              <a:solidFill>
                <a:schemeClr val="tx1"/>
              </a:solidFill>
              <a:latin typeface="微软雅黑" panose="020B0503020204020204" charset="-122"/>
              <a:ea typeface="微软雅黑" panose="020B0503020204020204" charset="-122"/>
            </a:endParaRPr>
          </a:p>
          <a:p>
            <a:pPr marL="457200" indent="-457200">
              <a:lnSpc>
                <a:spcPct val="100000"/>
              </a:lnSpc>
            </a:pPr>
            <a:endParaRPr lang="en-US" altLang="zh-CN" sz="20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00000"/>
              </a:lnSpc>
            </a:pPr>
            <a:endParaRPr lang="en-US" altLang="zh-CN" sz="20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00000"/>
              </a:lnSpc>
              <a:buNone/>
            </a:pPr>
            <a:r>
              <a:rPr lang="en-US" altLang="zh-CN" sz="7200" dirty="0" smtClean="0">
                <a:solidFill>
                  <a:srgbClr val="00B0F0"/>
                </a:solidFill>
                <a:latin typeface="+mn-ea"/>
                <a:ea typeface="+mn-ea"/>
                <a:cs typeface="宋体" panose="02010600030101010101" pitchFamily="2" charset="-122"/>
              </a:rPr>
              <a:t>    1.私自会见当事人或代理人，对案件审理产生不良影响的；</a:t>
            </a:r>
          </a:p>
          <a:p>
            <a:pPr marL="457200" indent="-457200">
              <a:lnSpc>
                <a:spcPct val="100000"/>
              </a:lnSpc>
              <a:buNone/>
            </a:pPr>
            <a:r>
              <a:rPr lang="en-US" altLang="zh-CN" sz="7200" dirty="0" smtClean="0">
                <a:solidFill>
                  <a:srgbClr val="00B0F0"/>
                </a:solidFill>
                <a:latin typeface="+mn-ea"/>
                <a:ea typeface="+mn-ea"/>
                <a:cs typeface="宋体" panose="02010600030101010101" pitchFamily="2" charset="-122"/>
              </a:rPr>
              <a:t>    2.接受当事人或代理人</a:t>
            </a:r>
            <a:r>
              <a:rPr sz="7200" dirty="0" smtClean="0">
                <a:solidFill>
                  <a:srgbClr val="00B0F0"/>
                </a:solidFill>
                <a:latin typeface="+mn-ea"/>
                <a:ea typeface="+mn-ea"/>
                <a:cs typeface="宋体" panose="02010600030101010101" pitchFamily="2" charset="-122"/>
              </a:rPr>
              <a:t>、关系人</a:t>
            </a:r>
            <a:r>
              <a:rPr lang="en-US" altLang="zh-CN" sz="7200" dirty="0" err="1" smtClean="0">
                <a:solidFill>
                  <a:srgbClr val="00B0F0"/>
                </a:solidFill>
                <a:latin typeface="+mn-ea"/>
                <a:ea typeface="+mn-ea"/>
                <a:cs typeface="宋体" panose="02010600030101010101" pitchFamily="2" charset="-122"/>
              </a:rPr>
              <a:t>宴请</a:t>
            </a:r>
            <a:r>
              <a:rPr sz="7200" dirty="0" smtClean="0">
                <a:solidFill>
                  <a:srgbClr val="00B0F0"/>
                </a:solidFill>
                <a:latin typeface="+mn-ea"/>
                <a:ea typeface="+mn-ea"/>
                <a:cs typeface="宋体" panose="02010600030101010101" pitchFamily="2" charset="-122"/>
              </a:rPr>
              <a:t>，</a:t>
            </a:r>
            <a:r>
              <a:rPr lang="en-US" altLang="zh-CN" sz="7200" dirty="0" err="1" smtClean="0">
                <a:solidFill>
                  <a:srgbClr val="00B0F0"/>
                </a:solidFill>
                <a:latin typeface="+mn-ea"/>
                <a:ea typeface="+mn-ea"/>
                <a:cs typeface="宋体" panose="02010600030101010101" pitchFamily="2" charset="-122"/>
              </a:rPr>
              <a:t>或收受财物</a:t>
            </a:r>
            <a:r>
              <a:rPr sz="7200" dirty="0" smtClean="0">
                <a:solidFill>
                  <a:srgbClr val="00B0F0"/>
                </a:solidFill>
                <a:latin typeface="+mn-ea"/>
                <a:ea typeface="+mn-ea"/>
                <a:cs typeface="宋体" panose="02010600030101010101" pitchFamily="2" charset="-122"/>
              </a:rPr>
              <a:t>情节轻微</a:t>
            </a:r>
            <a:r>
              <a:rPr lang="en-US" altLang="zh-CN" sz="7200" dirty="0" smtClean="0">
                <a:solidFill>
                  <a:srgbClr val="00B0F0"/>
                </a:solidFill>
                <a:latin typeface="+mn-ea"/>
                <a:ea typeface="+mn-ea"/>
                <a:cs typeface="宋体" panose="02010600030101010101" pitchFamily="2" charset="-122"/>
              </a:rPr>
              <a:t>的；</a:t>
            </a:r>
          </a:p>
          <a:p>
            <a:pPr marL="457200" indent="-457200">
              <a:lnSpc>
                <a:spcPct val="100000"/>
              </a:lnSpc>
              <a:buNone/>
            </a:pPr>
            <a:r>
              <a:rPr lang="en-US" altLang="zh-CN" sz="7200" dirty="0" smtClean="0">
                <a:solidFill>
                  <a:srgbClr val="00B0F0"/>
                </a:solidFill>
                <a:latin typeface="+mn-ea"/>
                <a:ea typeface="+mn-ea"/>
                <a:cs typeface="宋体" panose="02010600030101010101" pitchFamily="2" charset="-122"/>
              </a:rPr>
              <a:t>    3.代人向仲裁庭成员、仲裁工作人员请客送礼或者提供其他利益的；</a:t>
            </a:r>
          </a:p>
          <a:p>
            <a:pPr marL="457200" indent="-457200">
              <a:lnSpc>
                <a:spcPct val="100000"/>
              </a:lnSpc>
              <a:buNone/>
            </a:pPr>
            <a:r>
              <a:rPr lang="en-US" altLang="zh-CN" sz="7200" dirty="0" smtClean="0">
                <a:solidFill>
                  <a:srgbClr val="00B0F0"/>
                </a:solidFill>
                <a:latin typeface="+mn-ea"/>
                <a:ea typeface="+mn-ea"/>
                <a:cs typeface="宋体" panose="02010600030101010101" pitchFamily="2" charset="-122"/>
              </a:rPr>
              <a:t>    4.隐瞒应当回避的情形，对案件审理产生不良影响的；</a:t>
            </a:r>
          </a:p>
          <a:p>
            <a:pPr marL="457200" indent="-457200">
              <a:lnSpc>
                <a:spcPct val="100000"/>
              </a:lnSpc>
              <a:buNone/>
            </a:pPr>
            <a:r>
              <a:rPr lang="en-US" altLang="zh-CN" sz="7200" dirty="0" smtClean="0">
                <a:solidFill>
                  <a:srgbClr val="00B0F0"/>
                </a:solidFill>
                <a:latin typeface="+mn-ea"/>
                <a:ea typeface="+mn-ea"/>
                <a:cs typeface="宋体" panose="02010600030101010101" pitchFamily="2" charset="-122"/>
              </a:rPr>
              <a:t>    5.违反保密规定，泄露有关案件秘密，对案件审理产生不良影响的；</a:t>
            </a:r>
          </a:p>
          <a:p>
            <a:pPr marL="457200" indent="-457200">
              <a:lnSpc>
                <a:spcPct val="100000"/>
              </a:lnSpc>
              <a:buNone/>
            </a:pPr>
            <a:r>
              <a:rPr lang="en-US" altLang="zh-CN" sz="7200" dirty="0" smtClean="0">
                <a:solidFill>
                  <a:srgbClr val="00B0F0"/>
                </a:solidFill>
                <a:latin typeface="+mn-ea"/>
                <a:ea typeface="+mn-ea"/>
                <a:cs typeface="宋体" panose="02010600030101010101" pitchFamily="2" charset="-122"/>
              </a:rPr>
              <a:t>    6.遗失、损毁案件材料，以致仲裁工作难以进行，或给案件审理造成不良影响的；</a:t>
            </a:r>
          </a:p>
          <a:p>
            <a:pPr marL="457200" indent="-457200">
              <a:lnSpc>
                <a:spcPct val="100000"/>
              </a:lnSpc>
              <a:buNone/>
            </a:pPr>
            <a:r>
              <a:rPr lang="en-US" altLang="zh-CN" sz="7200" dirty="0" smtClean="0">
                <a:solidFill>
                  <a:srgbClr val="00B0F0"/>
                </a:solidFill>
                <a:latin typeface="+mn-ea"/>
                <a:ea typeface="+mn-ea"/>
                <a:cs typeface="宋体" panose="02010600030101010101" pitchFamily="2" charset="-122"/>
              </a:rPr>
              <a:t>    7.违背仲裁员独立、公正立场，情节严重的；</a:t>
            </a:r>
          </a:p>
          <a:p>
            <a:pPr>
              <a:lnSpc>
                <a:spcPct val="150000"/>
              </a:lnSpc>
              <a:buNone/>
            </a:pPr>
            <a:endParaRPr lang="en-US" sz="2000" b="1" dirty="0" smtClean="0">
              <a:solidFill>
                <a:srgbClr val="5F7797"/>
              </a:solidFill>
              <a:latin typeface="微软雅黑" panose="020B0503020204020204" charset="-122"/>
              <a:ea typeface="微软雅黑" panose="020B0503020204020204" charset="-122"/>
            </a:endParaRPr>
          </a:p>
          <a:p>
            <a:pPr>
              <a:lnSpc>
                <a:spcPct val="150000"/>
              </a:lnSpc>
              <a:buNone/>
            </a:pPr>
            <a:r>
              <a:rPr lang="en-US" sz="2000" b="1" dirty="0" smtClean="0">
                <a:solidFill>
                  <a:srgbClr val="5F7797"/>
                </a:solidFill>
                <a:latin typeface="微软雅黑" panose="020B0503020204020204" charset="-122"/>
                <a:ea typeface="微软雅黑" panose="020B0503020204020204" charset="-122"/>
                <a:cs typeface="微软雅黑" panose="020B0503020204020204" charset="-122"/>
              </a:rPr>
              <a:t>     </a:t>
            </a:r>
            <a:endParaRPr lang="en-US" sz="2000" b="1"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9" name="Round Same Side Corner Rectangle 4"/>
          <p:cNvSpPr/>
          <p:nvPr/>
        </p:nvSpPr>
        <p:spPr>
          <a:xfrm rot="16200000">
            <a:off x="4476879" y="227792"/>
            <a:ext cx="187254" cy="2572374"/>
          </a:xfrm>
          <a:prstGeom prst="round2SameRect">
            <a:avLst>
              <a:gd name="adj1" fmla="val 50000"/>
              <a:gd name="adj2" fmla="val 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a:solidFill>
                <a:srgbClr val="DECD98"/>
              </a:solidFill>
              <a:cs typeface="+mn-ea"/>
              <a:sym typeface="+mn-lt"/>
            </a:endParaRPr>
          </a:p>
        </p:txBody>
      </p:sp>
      <p:pic>
        <p:nvPicPr>
          <p:cNvPr id="10" name="图片 9"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983294"/>
            <a:ext cx="8227060" cy="3460596"/>
          </a:xfrm>
        </p:spPr>
        <p:txBody>
          <a:bodyPr>
            <a:normAutofit fontScale="25000" lnSpcReduction="20000"/>
          </a:bodyPr>
          <a:lstStyle/>
          <a:p>
            <a:pPr>
              <a:lnSpc>
                <a:spcPct val="150000"/>
              </a:lnSpc>
              <a:buNone/>
            </a:pPr>
            <a:r>
              <a:rPr lang="en-US" sz="8000" b="1" dirty="0" smtClean="0">
                <a:solidFill>
                  <a:srgbClr val="5F7797"/>
                </a:solidFill>
                <a:latin typeface="微软雅黑" panose="020B0503020204020204" charset="-122"/>
                <a:ea typeface="微软雅黑" panose="020B0503020204020204" charset="-122"/>
              </a:rPr>
              <a:t>                                       </a:t>
            </a:r>
            <a:r>
              <a:rPr sz="8000" b="1" dirty="0" smtClean="0">
                <a:solidFill>
                  <a:schemeClr val="tx1"/>
                </a:solidFill>
                <a:latin typeface="微软雅黑" panose="020B0503020204020204" charset="-122"/>
                <a:ea typeface="微软雅黑" panose="020B0503020204020204" charset="-122"/>
              </a:rPr>
              <a:t>解  聘</a:t>
            </a:r>
            <a:endParaRPr lang="en-US" sz="8000" b="1" dirty="0" smtClean="0">
              <a:solidFill>
                <a:schemeClr val="tx1"/>
              </a:solidFill>
              <a:latin typeface="微软雅黑" panose="020B0503020204020204" charset="-122"/>
              <a:ea typeface="微软雅黑" panose="020B0503020204020204" charset="-122"/>
            </a:endParaRPr>
          </a:p>
          <a:p>
            <a:pPr marL="457200" indent="-457200">
              <a:lnSpc>
                <a:spcPct val="100000"/>
              </a:lnSpc>
            </a:pPr>
            <a:endParaRPr lang="en-US" altLang="zh-CN" sz="20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00000"/>
              </a:lnSpc>
            </a:pPr>
            <a:endParaRPr lang="en-US" altLang="zh-CN" sz="20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8.</a:t>
            </a:r>
            <a:r>
              <a:rPr sz="7200" dirty="0" smtClean="0">
                <a:solidFill>
                  <a:srgbClr val="00B0F0"/>
                </a:solidFill>
                <a:latin typeface="+mn-ea"/>
                <a:ea typeface="+mn-ea"/>
                <a:cs typeface="宋体" panose="02010600030101010101" pitchFamily="2" charset="-122"/>
              </a:rPr>
              <a:t>因个人原因</a:t>
            </a:r>
            <a:r>
              <a:rPr lang="en-US" sz="7200" dirty="0" smtClean="0">
                <a:solidFill>
                  <a:srgbClr val="00B0F0"/>
                </a:solidFill>
                <a:latin typeface="+mn-ea"/>
                <a:ea typeface="+mn-ea"/>
                <a:cs typeface="宋体" panose="02010600030101010101" pitchFamily="2" charset="-122"/>
              </a:rPr>
              <a:t>1</a:t>
            </a:r>
            <a:r>
              <a:rPr sz="7200" dirty="0" smtClean="0">
                <a:solidFill>
                  <a:srgbClr val="00B0F0"/>
                </a:solidFill>
                <a:latin typeface="+mn-ea"/>
                <a:ea typeface="+mn-ea"/>
                <a:cs typeface="宋体" panose="02010600030101010101" pitchFamily="2" charset="-122"/>
              </a:rPr>
              <a:t>年内超审限案件达</a:t>
            </a:r>
            <a:r>
              <a:rPr lang="en-US" altLang="zh-CN" sz="7200" dirty="0" smtClean="0">
                <a:solidFill>
                  <a:srgbClr val="00B0F0"/>
                </a:solidFill>
                <a:latin typeface="+mn-ea"/>
                <a:ea typeface="+mn-ea"/>
                <a:cs typeface="宋体" panose="02010600030101010101" pitchFamily="2" charset="-122"/>
              </a:rPr>
              <a:t>2</a:t>
            </a:r>
            <a:r>
              <a:rPr sz="7200" dirty="0" smtClean="0">
                <a:solidFill>
                  <a:srgbClr val="00B0F0"/>
                </a:solidFill>
                <a:latin typeface="+mn-ea"/>
                <a:ea typeface="+mn-ea"/>
                <a:cs typeface="宋体" panose="02010600030101010101" pitchFamily="2" charset="-122"/>
              </a:rPr>
              <a:t>件以上的；</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9.</a:t>
            </a:r>
            <a:r>
              <a:rPr sz="7200" dirty="0" smtClean="0">
                <a:solidFill>
                  <a:srgbClr val="00B0F0"/>
                </a:solidFill>
                <a:latin typeface="+mn-ea"/>
                <a:ea typeface="+mn-ea"/>
                <a:cs typeface="宋体" panose="02010600030101010101" pitchFamily="2" charset="-122"/>
              </a:rPr>
              <a:t>因个人原因导致裁决文书被人民法院裁定撤销或者不予执行累计达</a:t>
            </a:r>
            <a:endParaRPr lang="en-US" sz="7200" dirty="0" smtClean="0">
              <a:solidFill>
                <a:srgbClr val="00B0F0"/>
              </a:solidFill>
              <a:latin typeface="+mn-ea"/>
              <a:ea typeface="+mn-ea"/>
              <a:cs typeface="宋体" panose="02010600030101010101" pitchFamily="2" charset="-122"/>
            </a:endParaRPr>
          </a:p>
          <a:p>
            <a:pPr marL="457200" indent="-457200">
              <a:lnSpc>
                <a:spcPct val="100000"/>
              </a:lnSpc>
              <a:buNone/>
            </a:pPr>
            <a:r>
              <a:rPr lang="en-US" altLang="zh-CN" sz="7200" dirty="0" smtClean="0">
                <a:solidFill>
                  <a:srgbClr val="00B0F0"/>
                </a:solidFill>
                <a:latin typeface="+mn-ea"/>
                <a:ea typeface="+mn-ea"/>
                <a:cs typeface="宋体" panose="02010600030101010101" pitchFamily="2" charset="-122"/>
              </a:rPr>
              <a:t>2</a:t>
            </a:r>
            <a:r>
              <a:rPr sz="7200" dirty="0" smtClean="0">
                <a:solidFill>
                  <a:srgbClr val="00B0F0"/>
                </a:solidFill>
                <a:latin typeface="+mn-ea"/>
                <a:ea typeface="+mn-ea"/>
                <a:cs typeface="宋体" panose="02010600030101010101" pitchFamily="2" charset="-122"/>
              </a:rPr>
              <a:t>件以上（含</a:t>
            </a:r>
            <a:r>
              <a:rPr lang="en-US" altLang="zh-CN" sz="7200" dirty="0" smtClean="0">
                <a:solidFill>
                  <a:srgbClr val="00B0F0"/>
                </a:solidFill>
                <a:latin typeface="+mn-ea"/>
                <a:ea typeface="+mn-ea"/>
                <a:cs typeface="宋体" panose="02010600030101010101" pitchFamily="2" charset="-122"/>
              </a:rPr>
              <a:t>2</a:t>
            </a:r>
            <a:r>
              <a:rPr sz="7200" dirty="0" smtClean="0">
                <a:solidFill>
                  <a:srgbClr val="00B0F0"/>
                </a:solidFill>
                <a:latin typeface="+mn-ea"/>
                <a:ea typeface="+mn-ea"/>
                <a:cs typeface="宋体" panose="02010600030101010101" pitchFamily="2" charset="-122"/>
              </a:rPr>
              <a:t>件）的；</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10.</a:t>
            </a:r>
            <a:r>
              <a:rPr sz="7200" dirty="0" smtClean="0">
                <a:solidFill>
                  <a:srgbClr val="00B0F0"/>
                </a:solidFill>
                <a:latin typeface="+mn-ea"/>
                <a:ea typeface="+mn-ea"/>
                <a:cs typeface="宋体" panose="02010600030101010101" pitchFamily="2" charset="-122"/>
              </a:rPr>
              <a:t>在聘期内受到行政或行业记大过以上的纪律处分的；</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11.</a:t>
            </a:r>
            <a:r>
              <a:rPr sz="7200" dirty="0" smtClean="0">
                <a:solidFill>
                  <a:srgbClr val="00B0F0"/>
                </a:solidFill>
                <a:latin typeface="+mn-ea"/>
                <a:ea typeface="+mn-ea"/>
                <a:cs typeface="宋体" panose="02010600030101010101" pitchFamily="2" charset="-122"/>
              </a:rPr>
              <a:t>当事人或案外人投诉，经查证有严重违法违纪事实的；</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12.</a:t>
            </a:r>
            <a:r>
              <a:rPr sz="7200" dirty="0" smtClean="0">
                <a:solidFill>
                  <a:srgbClr val="00B0F0"/>
                </a:solidFill>
                <a:latin typeface="+mn-ea"/>
                <a:ea typeface="+mn-ea"/>
                <a:cs typeface="宋体" panose="02010600030101010101" pitchFamily="2" charset="-122"/>
              </a:rPr>
              <a:t>连续</a:t>
            </a:r>
            <a:r>
              <a:rPr lang="en-US" altLang="zh-CN" sz="7200" dirty="0" smtClean="0">
                <a:solidFill>
                  <a:srgbClr val="00B0F0"/>
                </a:solidFill>
                <a:latin typeface="+mn-ea"/>
                <a:ea typeface="+mn-ea"/>
                <a:cs typeface="宋体" panose="02010600030101010101" pitchFamily="2" charset="-122"/>
              </a:rPr>
              <a:t>2</a:t>
            </a:r>
            <a:r>
              <a:rPr sz="7200" dirty="0" smtClean="0">
                <a:solidFill>
                  <a:srgbClr val="00B0F0"/>
                </a:solidFill>
                <a:latin typeface="+mn-ea"/>
                <a:ea typeface="+mn-ea"/>
                <a:cs typeface="宋体" panose="02010600030101010101" pitchFamily="2" charset="-122"/>
              </a:rPr>
              <a:t>年拒不参加培训或评审不合格的；</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13.</a:t>
            </a:r>
            <a:r>
              <a:rPr sz="7200" dirty="0" smtClean="0">
                <a:solidFill>
                  <a:srgbClr val="00B0F0"/>
                </a:solidFill>
                <a:latin typeface="+mn-ea"/>
                <a:ea typeface="+mn-ea"/>
                <a:cs typeface="宋体" panose="02010600030101010101" pitchFamily="2" charset="-122"/>
              </a:rPr>
              <a:t>出现警告情形之一，情节较重，造成不良影响的；</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14.</a:t>
            </a:r>
            <a:r>
              <a:rPr sz="7200" dirty="0" smtClean="0">
                <a:solidFill>
                  <a:srgbClr val="00B0F0"/>
                </a:solidFill>
                <a:latin typeface="+mn-ea"/>
                <a:ea typeface="+mn-ea"/>
                <a:cs typeface="宋体" panose="02010600030101010101" pitchFamily="2" charset="-122"/>
              </a:rPr>
              <a:t>其他情形</a:t>
            </a:r>
            <a:endParaRPr lang="en-US" sz="2000" b="1" dirty="0" smtClean="0">
              <a:solidFill>
                <a:srgbClr val="5F7797"/>
              </a:solidFill>
              <a:latin typeface="微软雅黑" panose="020B0503020204020204" charset="-122"/>
              <a:ea typeface="微软雅黑" panose="020B0503020204020204" charset="-122"/>
            </a:endParaRPr>
          </a:p>
          <a:p>
            <a:pPr>
              <a:lnSpc>
                <a:spcPct val="150000"/>
              </a:lnSpc>
              <a:buNone/>
            </a:pPr>
            <a:r>
              <a:rPr lang="en-US" sz="2000" b="1" dirty="0" smtClean="0">
                <a:solidFill>
                  <a:srgbClr val="5F7797"/>
                </a:solidFill>
                <a:latin typeface="微软雅黑" panose="020B0503020204020204" charset="-122"/>
                <a:ea typeface="微软雅黑" panose="020B0503020204020204" charset="-122"/>
                <a:cs typeface="微软雅黑" panose="020B0503020204020204" charset="-122"/>
              </a:rPr>
              <a:t>     </a:t>
            </a:r>
            <a:endParaRPr lang="en-US" sz="2000" b="1"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9" name="Round Same Side Corner Rectangle 4"/>
          <p:cNvSpPr/>
          <p:nvPr/>
        </p:nvSpPr>
        <p:spPr>
          <a:xfrm rot="16200000">
            <a:off x="4476879" y="252844"/>
            <a:ext cx="187254" cy="2572374"/>
          </a:xfrm>
          <a:prstGeom prst="round2SameRect">
            <a:avLst>
              <a:gd name="adj1" fmla="val 50000"/>
              <a:gd name="adj2" fmla="val 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a:solidFill>
                <a:srgbClr val="DECD98"/>
              </a:solidFill>
              <a:cs typeface="+mn-ea"/>
              <a:sym typeface="+mn-lt"/>
            </a:endParaRPr>
          </a:p>
        </p:txBody>
      </p:sp>
      <p:pic>
        <p:nvPicPr>
          <p:cNvPr id="10" name="图片 9"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995820"/>
            <a:ext cx="8227060" cy="3448070"/>
          </a:xfrm>
        </p:spPr>
        <p:txBody>
          <a:bodyPr>
            <a:normAutofit fontScale="25000" lnSpcReduction="20000"/>
          </a:bodyPr>
          <a:lstStyle/>
          <a:p>
            <a:pPr>
              <a:lnSpc>
                <a:spcPct val="150000"/>
              </a:lnSpc>
              <a:buNone/>
            </a:pPr>
            <a:r>
              <a:rPr lang="en-US" sz="8000" b="1" dirty="0" smtClean="0">
                <a:solidFill>
                  <a:schemeClr val="tx1"/>
                </a:solidFill>
                <a:latin typeface="微软雅黑" panose="020B0503020204020204" charset="-122"/>
                <a:ea typeface="微软雅黑" panose="020B0503020204020204" charset="-122"/>
              </a:rPr>
              <a:t>                                       </a:t>
            </a:r>
            <a:r>
              <a:rPr sz="8000" b="1" dirty="0" smtClean="0">
                <a:solidFill>
                  <a:schemeClr val="tx1"/>
                </a:solidFill>
                <a:latin typeface="微软雅黑" panose="020B0503020204020204" charset="-122"/>
                <a:ea typeface="微软雅黑" panose="020B0503020204020204" charset="-122"/>
              </a:rPr>
              <a:t>除  名</a:t>
            </a:r>
            <a:endParaRPr lang="en-US" sz="8000" b="1" dirty="0" smtClean="0">
              <a:solidFill>
                <a:schemeClr val="tx1"/>
              </a:solidFill>
              <a:latin typeface="微软雅黑" panose="020B0503020204020204" charset="-122"/>
              <a:ea typeface="微软雅黑" panose="020B0503020204020204" charset="-122"/>
            </a:endParaRPr>
          </a:p>
          <a:p>
            <a:pPr marL="457200" indent="-457200">
              <a:lnSpc>
                <a:spcPct val="100000"/>
              </a:lnSpc>
            </a:pPr>
            <a:endParaRPr lang="en-US" altLang="zh-CN" sz="20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00000"/>
              </a:lnSpc>
            </a:pPr>
            <a:endParaRPr lang="en-US" altLang="zh-CN" sz="20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00000"/>
              </a:lnSpc>
            </a:pPr>
            <a:endParaRPr lang="en-US" altLang="zh-CN" sz="20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1.</a:t>
            </a:r>
            <a:r>
              <a:rPr sz="7200" dirty="0" smtClean="0">
                <a:solidFill>
                  <a:srgbClr val="00B0F0"/>
                </a:solidFill>
                <a:latin typeface="+mn-ea"/>
                <a:ea typeface="+mn-ea"/>
                <a:cs typeface="宋体" panose="02010600030101010101" pitchFamily="2" charset="-122"/>
              </a:rPr>
              <a:t>被依法追究刑事责任的；</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2.</a:t>
            </a:r>
            <a:r>
              <a:rPr sz="7200" dirty="0" smtClean="0">
                <a:solidFill>
                  <a:srgbClr val="00B0F0"/>
                </a:solidFill>
                <a:latin typeface="+mn-ea"/>
                <a:ea typeface="+mn-ea"/>
                <a:cs typeface="宋体" panose="02010600030101010101" pitchFamily="2" charset="-122"/>
              </a:rPr>
              <a:t>在仲裁案件中有索贿受贿、徇私舞弊、枉法裁决行为的；  </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3.</a:t>
            </a:r>
            <a:r>
              <a:rPr sz="7200" dirty="0" smtClean="0">
                <a:solidFill>
                  <a:srgbClr val="00B0F0"/>
                </a:solidFill>
                <a:latin typeface="+mn-ea"/>
                <a:ea typeface="+mn-ea"/>
                <a:cs typeface="宋体" panose="02010600030101010101" pitchFamily="2" charset="-122"/>
              </a:rPr>
              <a:t>玩忽职守，给当事人造成重大经济损失的；</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4.</a:t>
            </a:r>
            <a:r>
              <a:rPr sz="7200" dirty="0" smtClean="0">
                <a:solidFill>
                  <a:srgbClr val="00B0F0"/>
                </a:solidFill>
                <a:latin typeface="+mn-ea"/>
                <a:ea typeface="+mn-ea"/>
                <a:cs typeface="宋体" panose="02010600030101010101" pitchFamily="2" charset="-122"/>
              </a:rPr>
              <a:t>故意隐瞒应当回避的情形，对仲裁案件审理产生严重影响的；</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5.</a:t>
            </a:r>
            <a:r>
              <a:rPr sz="7200" dirty="0" smtClean="0">
                <a:solidFill>
                  <a:srgbClr val="00B0F0"/>
                </a:solidFill>
                <a:latin typeface="+mn-ea"/>
                <a:ea typeface="+mn-ea"/>
                <a:cs typeface="宋体" panose="02010600030101010101" pitchFamily="2" charset="-122"/>
              </a:rPr>
              <a:t>泄露仲裁工作秘密造成严重后果的；</a:t>
            </a:r>
          </a:p>
          <a:p>
            <a:pPr marL="457200" indent="-457200">
              <a:lnSpc>
                <a:spcPct val="100000"/>
              </a:lnSpc>
              <a:buNone/>
            </a:pPr>
            <a:r>
              <a:rPr sz="7200" dirty="0" smtClean="0">
                <a:solidFill>
                  <a:srgbClr val="00B0F0"/>
                </a:solidFill>
                <a:latin typeface="+mn-ea"/>
                <a:ea typeface="+mn-ea"/>
                <a:cs typeface="宋体" panose="02010600030101010101" pitchFamily="2" charset="-122"/>
              </a:rPr>
              <a:t>    </a:t>
            </a:r>
            <a:r>
              <a:rPr lang="en-US" sz="7200" dirty="0" smtClean="0">
                <a:solidFill>
                  <a:srgbClr val="00B0F0"/>
                </a:solidFill>
                <a:latin typeface="+mn-ea"/>
                <a:ea typeface="+mn-ea"/>
                <a:cs typeface="宋体" panose="02010600030101010101" pitchFamily="2" charset="-122"/>
              </a:rPr>
              <a:t>6.</a:t>
            </a:r>
            <a:r>
              <a:rPr sz="7200" dirty="0" smtClean="0">
                <a:solidFill>
                  <a:srgbClr val="00B0F0"/>
                </a:solidFill>
                <a:latin typeface="+mn-ea"/>
                <a:ea typeface="+mn-ea"/>
                <a:cs typeface="宋体" panose="02010600030101010101" pitchFamily="2" charset="-122"/>
              </a:rPr>
              <a:t>其他符合除名条件的。</a:t>
            </a:r>
            <a:endParaRPr lang="en-US" sz="2000" b="1"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9" name="Round Same Side Corner Rectangle 4"/>
          <p:cNvSpPr/>
          <p:nvPr/>
        </p:nvSpPr>
        <p:spPr>
          <a:xfrm rot="16200000">
            <a:off x="4476879" y="302949"/>
            <a:ext cx="187254" cy="2572374"/>
          </a:xfrm>
          <a:prstGeom prst="round2SameRect">
            <a:avLst>
              <a:gd name="adj1" fmla="val 50000"/>
              <a:gd name="adj2"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a:solidFill>
                <a:srgbClr val="DECD98"/>
              </a:solidFill>
              <a:cs typeface="+mn-ea"/>
              <a:sym typeface="+mn-lt"/>
            </a:endParaRPr>
          </a:p>
        </p:txBody>
      </p:sp>
      <p:pic>
        <p:nvPicPr>
          <p:cNvPr id="10" name="图片 9"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014608"/>
            <a:ext cx="8227060" cy="3429281"/>
          </a:xfrm>
        </p:spPr>
        <p:txBody>
          <a:bodyPr>
            <a:normAutofit/>
          </a:bodyPr>
          <a:lstStyle/>
          <a:p>
            <a:pPr marL="457200" indent="-457200" algn="ctr">
              <a:lnSpc>
                <a:spcPct val="150000"/>
              </a:lnSpc>
              <a:buNone/>
            </a:pPr>
            <a:r>
              <a:rPr sz="2000" b="1" dirty="0" smtClean="0">
                <a:solidFill>
                  <a:schemeClr val="tx1"/>
                </a:solidFill>
                <a:latin typeface="微软雅黑" panose="020B0503020204020204" charset="-122"/>
                <a:ea typeface="微软雅黑" panose="020B0503020204020204" charset="-122"/>
                <a:cs typeface="微软雅黑" panose="020B0503020204020204" charset="-122"/>
              </a:rPr>
              <a:t>解聘除名的后果</a:t>
            </a: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en-US" sz="2000" dirty="0" smtClean="0">
              <a:solidFill>
                <a:srgbClr val="00B0F0"/>
              </a:solidFill>
            </a:endParaRPr>
          </a:p>
          <a:p>
            <a:pPr marL="457200" indent="-457200">
              <a:lnSpc>
                <a:spcPct val="150000"/>
              </a:lnSpc>
              <a:buNone/>
            </a:pPr>
            <a:r>
              <a:rPr sz="2000" dirty="0" smtClean="0">
                <a:solidFill>
                  <a:srgbClr val="00B0F0"/>
                </a:solidFill>
              </a:rPr>
              <a:t>      </a:t>
            </a:r>
            <a:r>
              <a:rPr lang="en-US" sz="2000" dirty="0" smtClean="0">
                <a:solidFill>
                  <a:srgbClr val="00B0F0"/>
                </a:solidFill>
              </a:rPr>
              <a:t>1.</a:t>
            </a:r>
            <a:r>
              <a:rPr sz="2000" dirty="0" smtClean="0">
                <a:solidFill>
                  <a:srgbClr val="00B0F0"/>
                </a:solidFill>
              </a:rPr>
              <a:t>即使双方当事人同意，也不得继续审理其未审理完毕的案件。</a:t>
            </a:r>
          </a:p>
          <a:p>
            <a:pPr marL="457200" indent="-457200">
              <a:lnSpc>
                <a:spcPct val="150000"/>
              </a:lnSpc>
              <a:buNone/>
            </a:pPr>
            <a:r>
              <a:rPr sz="2000" dirty="0" smtClean="0">
                <a:solidFill>
                  <a:srgbClr val="00B0F0"/>
                </a:solidFill>
              </a:rPr>
              <a:t>      </a:t>
            </a:r>
            <a:r>
              <a:rPr lang="en-US" sz="2000" dirty="0" smtClean="0">
                <a:solidFill>
                  <a:srgbClr val="00B0F0"/>
                </a:solidFill>
              </a:rPr>
              <a:t>2.</a:t>
            </a:r>
            <a:r>
              <a:rPr sz="2000" dirty="0" smtClean="0">
                <a:solidFill>
                  <a:srgbClr val="00B0F0"/>
                </a:solidFill>
              </a:rPr>
              <a:t>不得再担任本院仲裁员。</a:t>
            </a:r>
            <a:endParaRPr lang="en-US" altLang="zh-CN" sz="2000" dirty="0" smtClean="0">
              <a:solidFill>
                <a:schemeClr val="tx1"/>
              </a:solidFill>
            </a:endParaRPr>
          </a:p>
          <a:p>
            <a:pPr marL="457200" indent="-457200">
              <a:lnSpc>
                <a:spcPct val="150000"/>
              </a:lnSpc>
              <a:buNone/>
            </a:pPr>
            <a:r>
              <a:rPr sz="2000" dirty="0" smtClean="0">
                <a:solidFill>
                  <a:schemeClr val="tx1"/>
                </a:solidFill>
              </a:rPr>
              <a:t>     </a:t>
            </a:r>
            <a:r>
              <a:rPr sz="2000" dirty="0" smtClean="0">
                <a:solidFill>
                  <a:srgbClr val="FF0000"/>
                </a:solidFill>
              </a:rPr>
              <a:t>实际行动：</a:t>
            </a:r>
            <a:r>
              <a:rPr lang="en-US" altLang="zh-CN" sz="2000" dirty="0" smtClean="0">
                <a:solidFill>
                  <a:schemeClr val="tx1"/>
                </a:solidFill>
              </a:rPr>
              <a:t>2020-2021</a:t>
            </a:r>
            <a:r>
              <a:rPr sz="2000" dirty="0" smtClean="0">
                <a:solidFill>
                  <a:schemeClr val="tx1"/>
                </a:solidFill>
              </a:rPr>
              <a:t>年，共解聘仲裁员</a:t>
            </a:r>
            <a:r>
              <a:rPr lang="en-US" sz="2000" dirty="0" smtClean="0">
                <a:solidFill>
                  <a:schemeClr val="tx1"/>
                </a:solidFill>
              </a:rPr>
              <a:t>13</a:t>
            </a:r>
            <a:r>
              <a:rPr sz="2000" dirty="0" smtClean="0">
                <a:solidFill>
                  <a:schemeClr val="tx1"/>
                </a:solidFill>
              </a:rPr>
              <a:t>名，有涉及刑事犯罪的，有严重超审限的，有私自会见当事人的，有泄密的，其他情形。</a:t>
            </a:r>
            <a:endParaRPr lang="en-US" sz="2000" dirty="0" smtClean="0">
              <a:solidFill>
                <a:schemeClr val="tx1"/>
              </a:solidFill>
            </a:endParaRPr>
          </a:p>
          <a:p>
            <a:pPr marL="457200" indent="-457200">
              <a:lnSpc>
                <a:spcPct val="150000"/>
              </a:lnSpc>
              <a:buNone/>
            </a:pP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pic>
        <p:nvPicPr>
          <p:cNvPr id="9" name="图片 8" descr="C:\Users\Administrator\Desktop\t019d40909e2514abaa.png"/>
          <p:cNvPicPr/>
          <p:nvPr/>
        </p:nvPicPr>
        <p:blipFill>
          <a:blip r:embed="rId6"/>
          <a:srcRect/>
          <a:stretch>
            <a:fillRect/>
          </a:stretch>
        </p:blipFill>
        <p:spPr bwMode="auto">
          <a:xfrm>
            <a:off x="6701424" y="3707705"/>
            <a:ext cx="2035270" cy="1247607"/>
          </a:xfrm>
          <a:prstGeom prst="rect">
            <a:avLst/>
          </a:prstGeom>
          <a:noFill/>
          <a:ln w="9525">
            <a:noFill/>
            <a:miter lim="800000"/>
            <a:headEnd/>
            <a:tailEnd/>
          </a:ln>
        </p:spPr>
      </p:pic>
      <p:pic>
        <p:nvPicPr>
          <p:cNvPr id="10" name="图片 9" descr="03"/>
          <p:cNvPicPr>
            <a:picLocks noChangeAspect="1"/>
          </p:cNvPicPr>
          <p:nvPr/>
        </p:nvPicPr>
        <p:blipFill>
          <a:blip r:embed="rId7"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306830"/>
            <a:ext cx="8227060" cy="3137059"/>
          </a:xfrm>
        </p:spPr>
        <p:txBody>
          <a:bodyPr>
            <a:normAutofit/>
          </a:bodyPr>
          <a:lstStyle/>
          <a:p>
            <a:pPr>
              <a:lnSpc>
                <a:spcPct val="150000"/>
              </a:lnSpc>
              <a:buNone/>
            </a:pPr>
            <a:r>
              <a:rPr sz="2000" b="1" dirty="0" smtClean="0">
                <a:solidFill>
                  <a:schemeClr val="tx1"/>
                </a:solidFill>
                <a:latin typeface="微软雅黑" panose="020B0503020204020204" charset="-122"/>
                <a:ea typeface="微软雅黑" panose="020B0503020204020204" charset="-122"/>
              </a:rPr>
              <a:t>四、仲裁员培训</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加强业务培训是提高仲裁员仲裁理论水平和处理实际问题的能</a:t>
            </a:r>
            <a:endParaRPr lang="en-US" sz="2000"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力的重要途径</a:t>
            </a: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对标自贸港，培训与时俱进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pic>
        <p:nvPicPr>
          <p:cNvPr id="9" name="图片 8" descr="I:\20201108仲裁员培训\DCIM\100EOS1D\2020年11月8日仲裁员培训会议\AE5Z0337.JPG"/>
          <p:cNvPicPr/>
          <p:nvPr/>
        </p:nvPicPr>
        <p:blipFill>
          <a:blip r:embed="rId6" cstate="print"/>
          <a:srcRect/>
          <a:stretch>
            <a:fillRect/>
          </a:stretch>
        </p:blipFill>
        <p:spPr bwMode="auto">
          <a:xfrm>
            <a:off x="6189203" y="3247631"/>
            <a:ext cx="2385757" cy="1202573"/>
          </a:xfrm>
          <a:prstGeom prst="rect">
            <a:avLst/>
          </a:prstGeom>
          <a:noFill/>
          <a:ln w="9525">
            <a:noFill/>
            <a:miter lim="800000"/>
            <a:headEnd/>
            <a:tailEnd/>
          </a:ln>
        </p:spPr>
      </p:pic>
      <p:pic>
        <p:nvPicPr>
          <p:cNvPr id="10" name="图片 9" descr="03"/>
          <p:cNvPicPr>
            <a:picLocks noChangeAspect="1"/>
          </p:cNvPicPr>
          <p:nvPr/>
        </p:nvPicPr>
        <p:blipFill>
          <a:blip r:embed="rId7"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0"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33894" y="1074452"/>
            <a:ext cx="8227060" cy="3744196"/>
          </a:xfrm>
        </p:spPr>
        <p:txBody>
          <a:bodyPr>
            <a:normAutofit/>
          </a:bodyPr>
          <a:lstStyle/>
          <a:p>
            <a:pPr marL="0" indent="0" algn="ctr">
              <a:buNone/>
            </a:pPr>
            <a:endParaRPr lang="en-US" altLang="zh-CN" sz="3200" b="1" dirty="0" smtClean="0">
              <a:solidFill>
                <a:srgbClr val="00B0F0"/>
              </a:solidFill>
              <a:latin typeface="华文行楷" pitchFamily="2" charset="-122"/>
              <a:ea typeface="华文行楷" pitchFamily="2" charset="-122"/>
            </a:endParaRPr>
          </a:p>
          <a:p>
            <a:pPr marL="0" indent="0" algn="ctr">
              <a:buNone/>
            </a:pPr>
            <a:endParaRPr lang="en-US" altLang="zh-CN" sz="3200" b="1" dirty="0" smtClean="0">
              <a:solidFill>
                <a:srgbClr val="00B0F0"/>
              </a:solidFill>
              <a:latin typeface="华文行楷" pitchFamily="2" charset="-122"/>
              <a:ea typeface="华文行楷" pitchFamily="2" charset="-122"/>
            </a:endParaRPr>
          </a:p>
          <a:p>
            <a:pPr marL="0" indent="0" algn="ctr">
              <a:buNone/>
            </a:pPr>
            <a:r>
              <a:rPr lang="en-US" altLang="zh-CN" sz="3200" b="1" dirty="0" smtClean="0">
                <a:solidFill>
                  <a:srgbClr val="00B0F0"/>
                </a:solidFill>
                <a:latin typeface="华文行楷" pitchFamily="2" charset="-122"/>
                <a:ea typeface="华文行楷" pitchFamily="2" charset="-122"/>
              </a:rPr>
              <a:t> </a:t>
            </a:r>
          </a:p>
        </p:txBody>
      </p:sp>
      <p:pic>
        <p:nvPicPr>
          <p:cNvPr id="5" name="图片 4" descr="02"/>
          <p:cNvPicPr>
            <a:picLocks noChangeAspect="1"/>
          </p:cNvPicPr>
          <p:nvPr/>
        </p:nvPicPr>
        <p:blipFill>
          <a:blip r:embed="rId11"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12"/>
          <a:stretch>
            <a:fillRect/>
          </a:stretch>
        </p:blipFill>
        <p:spPr>
          <a:xfrm>
            <a:off x="0" y="0"/>
            <a:ext cx="9144000" cy="936784"/>
          </a:xfrm>
          <a:prstGeom prst="rect">
            <a:avLst/>
          </a:prstGeom>
        </p:spPr>
      </p:pic>
      <p:pic>
        <p:nvPicPr>
          <p:cNvPr id="12" name="Picture 4" descr="C:\Users\111\Desktop\photo-1475694867812-f82b8696d610.jpgphoto-1475694867812-f82b8696d610"/>
          <p:cNvPicPr>
            <a:picLocks noChangeAspect="1" noChangeArrowheads="1"/>
          </p:cNvPicPr>
          <p:nvPr/>
        </p:nvPicPr>
        <p:blipFill rotWithShape="1">
          <a:blip r:embed="rId13" cstate="screen"/>
          <a:srcRect/>
          <a:stretch>
            <a:fillRect/>
          </a:stretch>
        </p:blipFill>
        <p:spPr bwMode="auto">
          <a:xfrm>
            <a:off x="1" y="956510"/>
            <a:ext cx="2827421" cy="374483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矩形 12"/>
          <p:cNvSpPr/>
          <p:nvPr/>
        </p:nvSpPr>
        <p:spPr>
          <a:xfrm>
            <a:off x="1070811" y="3077077"/>
            <a:ext cx="637673" cy="1015663"/>
          </a:xfrm>
          <a:prstGeom prst="rect">
            <a:avLst/>
          </a:prstGeom>
        </p:spPr>
        <p:txBody>
          <a:bodyPr wrap="square">
            <a:spAutoFit/>
          </a:bodyPr>
          <a:lstStyle/>
          <a:p>
            <a:r>
              <a:rPr lang="zh-CN" altLang="en-US" sz="6000" dirty="0">
                <a:solidFill>
                  <a:schemeClr val="bg1"/>
                </a:solidFill>
                <a:latin typeface="方正楷体简体" panose="03000509000000000000" charset="-122"/>
                <a:ea typeface="方正楷体简体" panose="03000509000000000000" charset="-122"/>
              </a:rPr>
              <a:t>录</a:t>
            </a:r>
          </a:p>
        </p:txBody>
      </p:sp>
      <p:sp>
        <p:nvSpPr>
          <p:cNvPr id="16" name="文本框 4"/>
          <p:cNvSpPr txBox="1"/>
          <p:nvPr/>
        </p:nvSpPr>
        <p:spPr>
          <a:xfrm>
            <a:off x="1032952" y="1945358"/>
            <a:ext cx="655227" cy="1015663"/>
          </a:xfrm>
          <a:prstGeom prst="rect">
            <a:avLst/>
          </a:prstGeom>
          <a:noFill/>
        </p:spPr>
        <p:txBody>
          <a:bodyPr wrap="square" rtlCol="0">
            <a:spAutoFit/>
          </a:bodyPr>
          <a:lstStyle/>
          <a:p>
            <a:r>
              <a:rPr lang="zh-CN" altLang="en-US" sz="6000" dirty="0">
                <a:solidFill>
                  <a:schemeClr val="bg1"/>
                </a:solidFill>
                <a:latin typeface="方正楷体简体" panose="03000509000000000000" charset="-122"/>
                <a:ea typeface="方正楷体简体" panose="03000509000000000000" charset="-122"/>
              </a:rPr>
              <a:t>目</a:t>
            </a:r>
          </a:p>
        </p:txBody>
      </p:sp>
      <p:sp>
        <p:nvSpPr>
          <p:cNvPr id="17" name="矩形 16"/>
          <p:cNvSpPr/>
          <p:nvPr/>
        </p:nvSpPr>
        <p:spPr>
          <a:xfrm>
            <a:off x="3675355" y="1260881"/>
            <a:ext cx="635000" cy="476250"/>
          </a:xfrm>
          <a:prstGeom prst="rect">
            <a:avLst/>
          </a:prstGeom>
          <a:solidFill>
            <a:srgbClr val="E52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675355" y="1804853"/>
            <a:ext cx="635000" cy="476250"/>
          </a:xfrm>
          <a:prstGeom prst="rect">
            <a:avLst/>
          </a:prstGeom>
          <a:solidFill>
            <a:srgbClr val="E52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3675355" y="2348825"/>
            <a:ext cx="635000" cy="476250"/>
          </a:xfrm>
          <a:prstGeom prst="rect">
            <a:avLst/>
          </a:prstGeom>
          <a:solidFill>
            <a:srgbClr val="E52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3675355" y="2892797"/>
            <a:ext cx="635000" cy="476250"/>
          </a:xfrm>
          <a:prstGeom prst="rect">
            <a:avLst/>
          </a:prstGeom>
          <a:solidFill>
            <a:srgbClr val="E52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3675355" y="3436769"/>
            <a:ext cx="635000" cy="476250"/>
          </a:xfrm>
          <a:prstGeom prst="rect">
            <a:avLst/>
          </a:prstGeom>
          <a:solidFill>
            <a:srgbClr val="E52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2"/>
          <p:cNvSpPr txBox="1"/>
          <p:nvPr>
            <p:custDataLst>
              <p:tags r:id="rId2"/>
            </p:custDataLst>
          </p:nvPr>
        </p:nvSpPr>
        <p:spPr>
          <a:xfrm>
            <a:off x="4161220" y="1264482"/>
            <a:ext cx="2644775"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前  言</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sp>
        <p:nvSpPr>
          <p:cNvPr id="30" name="文本框 2"/>
          <p:cNvSpPr txBox="1"/>
          <p:nvPr>
            <p:custDataLst>
              <p:tags r:id="rId3"/>
            </p:custDataLst>
          </p:nvPr>
        </p:nvSpPr>
        <p:spPr>
          <a:xfrm>
            <a:off x="4170036" y="1837870"/>
            <a:ext cx="2644775"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仲裁员聘任</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sp>
        <p:nvSpPr>
          <p:cNvPr id="32" name="文本框 2"/>
          <p:cNvSpPr txBox="1"/>
          <p:nvPr>
            <p:custDataLst>
              <p:tags r:id="rId4"/>
            </p:custDataLst>
          </p:nvPr>
        </p:nvSpPr>
        <p:spPr>
          <a:xfrm>
            <a:off x="4200264" y="2376309"/>
            <a:ext cx="2644775"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仲裁员纪律</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sp>
        <p:nvSpPr>
          <p:cNvPr id="33" name="文本框 2"/>
          <p:cNvSpPr txBox="1"/>
          <p:nvPr>
            <p:custDataLst>
              <p:tags r:id="rId5"/>
            </p:custDataLst>
          </p:nvPr>
        </p:nvSpPr>
        <p:spPr>
          <a:xfrm>
            <a:off x="4215379" y="2954421"/>
            <a:ext cx="2644775"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仲裁员培训</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sp>
        <p:nvSpPr>
          <p:cNvPr id="34" name="文本框 2"/>
          <p:cNvSpPr txBox="1"/>
          <p:nvPr>
            <p:custDataLst>
              <p:tags r:id="rId6"/>
            </p:custDataLst>
          </p:nvPr>
        </p:nvSpPr>
        <p:spPr>
          <a:xfrm>
            <a:off x="4313620" y="3521198"/>
            <a:ext cx="2644775"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仲裁员评审</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sp>
        <p:nvSpPr>
          <p:cNvPr id="35" name="文本框 2"/>
          <p:cNvSpPr txBox="1"/>
          <p:nvPr>
            <p:custDataLst>
              <p:tags r:id="rId7"/>
            </p:custDataLst>
          </p:nvPr>
        </p:nvSpPr>
        <p:spPr>
          <a:xfrm>
            <a:off x="4396748" y="4382699"/>
            <a:ext cx="2644775" cy="350044"/>
          </a:xfrm>
          <a:prstGeom prst="rect">
            <a:avLst/>
          </a:prstGeom>
          <a:noFill/>
        </p:spPr>
        <p:txBody>
          <a:bodyPr wrap="square" rtlCol="0">
            <a:noAutofit/>
          </a:bodyPr>
          <a:lstStyle/>
          <a:p>
            <a:pPr algn="ctr"/>
            <a:endParaRPr lang="zh-CN" altLang="en-US" sz="2800" b="1" spc="300" noProof="1">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矩形 23"/>
          <p:cNvSpPr/>
          <p:nvPr/>
        </p:nvSpPr>
        <p:spPr>
          <a:xfrm>
            <a:off x="3675355" y="3980739"/>
            <a:ext cx="635000" cy="476250"/>
          </a:xfrm>
          <a:prstGeom prst="rect">
            <a:avLst/>
          </a:prstGeom>
          <a:solidFill>
            <a:srgbClr val="E52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06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6" name="文本框 2"/>
          <p:cNvSpPr txBox="1"/>
          <p:nvPr>
            <p:custDataLst>
              <p:tags r:id="rId8"/>
            </p:custDataLst>
          </p:nvPr>
        </p:nvSpPr>
        <p:spPr>
          <a:xfrm>
            <a:off x="4337551" y="4026574"/>
            <a:ext cx="2644775"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仲裁员报酬</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pic>
        <p:nvPicPr>
          <p:cNvPr id="28" name="图片 27" descr="03"/>
          <p:cNvPicPr>
            <a:picLocks noChangeAspect="1"/>
          </p:cNvPicPr>
          <p:nvPr/>
        </p:nvPicPr>
        <p:blipFill>
          <a:blip r:embed="rId14"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animBg="1"/>
      <p:bldP spid="25" grpId="0" animBg="1"/>
      <p:bldP spid="26" grpId="0" animBg="1"/>
      <p:bldP spid="27"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164922"/>
            <a:ext cx="8227060" cy="3278968"/>
          </a:xfrm>
        </p:spPr>
        <p:txBody>
          <a:bodyPr>
            <a:normAutofit fontScale="77500" lnSpcReduction="20000"/>
          </a:bodyPr>
          <a:lstStyle/>
          <a:p>
            <a:pPr>
              <a:lnSpc>
                <a:spcPct val="150000"/>
              </a:lnSpc>
              <a:buNone/>
            </a:pPr>
            <a:r>
              <a:rPr sz="2400" b="1" dirty="0" smtClean="0">
                <a:solidFill>
                  <a:schemeClr val="tx1"/>
                </a:solidFill>
                <a:latin typeface="微软雅黑" panose="020B0503020204020204" charset="-122"/>
                <a:ea typeface="微软雅黑" panose="020B0503020204020204" charset="-122"/>
              </a:rPr>
              <a:t>四、仲裁员培训</a:t>
            </a:r>
            <a:endParaRPr lang="en-US" sz="2400" b="1" dirty="0" smtClean="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buNone/>
            </a:pPr>
            <a:r>
              <a:rPr sz="2100" dirty="0" smtClean="0">
                <a:solidFill>
                  <a:srgbClr val="00B0F0"/>
                </a:solidFill>
                <a:latin typeface="+mn-ea"/>
                <a:ea typeface="+mn-ea"/>
                <a:cs typeface="微软雅黑" panose="020B0503020204020204" charset="-122"/>
              </a:rPr>
              <a:t>    </a:t>
            </a:r>
            <a:r>
              <a:rPr lang="en-US" altLang="zh-CN" sz="2100" dirty="0" smtClean="0">
                <a:solidFill>
                  <a:srgbClr val="00B0F0"/>
                </a:solidFill>
                <a:latin typeface="+mn-ea"/>
                <a:ea typeface="+mn-ea"/>
                <a:cs typeface="宋体" panose="02010600030101010101" pitchFamily="2" charset="-122"/>
              </a:rPr>
              <a:t>1.</a:t>
            </a:r>
            <a:r>
              <a:rPr sz="2100" dirty="0" smtClean="0">
                <a:solidFill>
                  <a:srgbClr val="00B0F0"/>
                </a:solidFill>
                <a:latin typeface="+mn-ea"/>
                <a:ea typeface="+mn-ea"/>
                <a:cs typeface="宋体" panose="02010600030101010101" pitchFamily="2" charset="-122"/>
              </a:rPr>
              <a:t>本院根据需要组织各类培训。每年组织</a:t>
            </a:r>
            <a:r>
              <a:rPr lang="en-US" altLang="zh-CN" sz="2100" dirty="0" smtClean="0">
                <a:solidFill>
                  <a:srgbClr val="00B0F0"/>
                </a:solidFill>
                <a:latin typeface="+mn-ea"/>
                <a:ea typeface="+mn-ea"/>
                <a:cs typeface="宋体" panose="02010600030101010101" pitchFamily="2" charset="-122"/>
              </a:rPr>
              <a:t>2</a:t>
            </a:r>
            <a:r>
              <a:rPr sz="2100" dirty="0" smtClean="0">
                <a:solidFill>
                  <a:srgbClr val="00B0F0"/>
                </a:solidFill>
                <a:latin typeface="+mn-ea"/>
                <a:ea typeface="+mn-ea"/>
                <a:cs typeface="宋体" panose="02010600030101010101" pitchFamily="2" charset="-122"/>
              </a:rPr>
              <a:t>次以上的仲裁员培训。仲裁员可以根据自身情况，至少参加</a:t>
            </a:r>
            <a:r>
              <a:rPr lang="en-US" altLang="zh-CN" sz="2100" dirty="0" smtClean="0">
                <a:solidFill>
                  <a:srgbClr val="00B0F0"/>
                </a:solidFill>
                <a:latin typeface="+mn-ea"/>
                <a:ea typeface="+mn-ea"/>
                <a:cs typeface="宋体" panose="02010600030101010101" pitchFamily="2" charset="-122"/>
              </a:rPr>
              <a:t>1</a:t>
            </a:r>
            <a:r>
              <a:rPr sz="2100" dirty="0" smtClean="0">
                <a:solidFill>
                  <a:srgbClr val="00B0F0"/>
                </a:solidFill>
                <a:latin typeface="+mn-ea"/>
                <a:ea typeface="+mn-ea"/>
                <a:cs typeface="宋体" panose="02010600030101010101" pitchFamily="2" charset="-122"/>
              </a:rPr>
              <a:t>次培训。</a:t>
            </a:r>
          </a:p>
          <a:p>
            <a:pPr>
              <a:lnSpc>
                <a:spcPct val="150000"/>
              </a:lnSpc>
              <a:buNone/>
            </a:pPr>
            <a:r>
              <a:rPr sz="2100" dirty="0" smtClean="0">
                <a:solidFill>
                  <a:srgbClr val="00B0F0"/>
                </a:solidFill>
                <a:latin typeface="+mn-ea"/>
                <a:ea typeface="+mn-ea"/>
                <a:cs typeface="宋体" panose="02010600030101010101" pitchFamily="2" charset="-122"/>
              </a:rPr>
              <a:t>   </a:t>
            </a:r>
            <a:r>
              <a:rPr lang="en-US" altLang="zh-CN" sz="2100" dirty="0" smtClean="0">
                <a:solidFill>
                  <a:srgbClr val="00B0F0"/>
                </a:solidFill>
                <a:latin typeface="+mn-ea"/>
                <a:ea typeface="+mn-ea"/>
                <a:cs typeface="宋体" panose="02010600030101010101" pitchFamily="2" charset="-122"/>
              </a:rPr>
              <a:t>2.</a:t>
            </a:r>
            <a:r>
              <a:rPr sz="2100" dirty="0" smtClean="0">
                <a:solidFill>
                  <a:srgbClr val="00B0F0"/>
                </a:solidFill>
                <a:latin typeface="+mn-ea"/>
                <a:ea typeface="+mn-ea"/>
                <a:cs typeface="宋体" panose="02010600030101010101" pitchFamily="2" charset="-122"/>
              </a:rPr>
              <a:t>首次被聘为仲裁员的，应当经过专业培训。</a:t>
            </a:r>
          </a:p>
          <a:p>
            <a:pPr>
              <a:lnSpc>
                <a:spcPct val="150000"/>
              </a:lnSpc>
              <a:buNone/>
            </a:pPr>
            <a:r>
              <a:rPr sz="2100" dirty="0" smtClean="0">
                <a:solidFill>
                  <a:srgbClr val="00B0F0"/>
                </a:solidFill>
                <a:latin typeface="+mn-ea"/>
                <a:ea typeface="+mn-ea"/>
                <a:cs typeface="宋体" panose="02010600030101010101" pitchFamily="2" charset="-122"/>
              </a:rPr>
              <a:t>   </a:t>
            </a:r>
            <a:r>
              <a:rPr lang="en-US" altLang="zh-CN" sz="2100" dirty="0" smtClean="0">
                <a:solidFill>
                  <a:srgbClr val="00B0F0"/>
                </a:solidFill>
                <a:latin typeface="+mn-ea"/>
                <a:ea typeface="+mn-ea"/>
                <a:cs typeface="宋体" panose="02010600030101010101" pitchFamily="2" charset="-122"/>
              </a:rPr>
              <a:t>3.</a:t>
            </a:r>
            <a:r>
              <a:rPr sz="2100" dirty="0" smtClean="0">
                <a:solidFill>
                  <a:srgbClr val="00B0F0"/>
                </a:solidFill>
                <a:latin typeface="+mn-ea"/>
                <a:ea typeface="+mn-ea"/>
                <a:cs typeface="宋体" panose="02010600030101010101" pitchFamily="2" charset="-122"/>
              </a:rPr>
              <a:t>培训采取讲座、论坛、研讨等形式。本院可以根据培训内容需要，与行业组织、相关单位共同组织实施，并邀请有关专家参加。</a:t>
            </a:r>
          </a:p>
          <a:p>
            <a:pPr>
              <a:lnSpc>
                <a:spcPct val="150000"/>
              </a:lnSpc>
              <a:buNone/>
            </a:pPr>
            <a:r>
              <a:rPr sz="2100" dirty="0" smtClean="0">
                <a:solidFill>
                  <a:srgbClr val="00B0F0"/>
                </a:solidFill>
                <a:latin typeface="+mn-ea"/>
                <a:ea typeface="+mn-ea"/>
                <a:cs typeface="宋体" panose="02010600030101010101" pitchFamily="2" charset="-122"/>
              </a:rPr>
              <a:t>   </a:t>
            </a:r>
            <a:r>
              <a:rPr lang="en-US" altLang="zh-CN" sz="2100" dirty="0" smtClean="0">
                <a:solidFill>
                  <a:srgbClr val="00B0F0"/>
                </a:solidFill>
                <a:latin typeface="+mn-ea"/>
                <a:ea typeface="+mn-ea"/>
                <a:cs typeface="宋体" panose="02010600030101010101" pitchFamily="2" charset="-122"/>
              </a:rPr>
              <a:t>4.</a:t>
            </a:r>
            <a:r>
              <a:rPr sz="2100" dirty="0" smtClean="0">
                <a:solidFill>
                  <a:srgbClr val="00B0F0"/>
                </a:solidFill>
                <a:latin typeface="+mn-ea"/>
                <a:ea typeface="+mn-ea"/>
                <a:cs typeface="宋体" panose="02010600030101010101" pitchFamily="2" charset="-122"/>
              </a:rPr>
              <a:t>仲裁员的培训情况记入仲裁员档案并作为</a:t>
            </a:r>
            <a:r>
              <a:rPr sz="2100" b="1" dirty="0" smtClean="0">
                <a:solidFill>
                  <a:srgbClr val="00B0F0"/>
                </a:solidFill>
                <a:latin typeface="+mn-ea"/>
                <a:ea typeface="+mn-ea"/>
                <a:cs typeface="宋体" panose="02010600030101010101" pitchFamily="2" charset="-122"/>
              </a:rPr>
              <a:t>年终考评、奖励和续聘</a:t>
            </a:r>
            <a:r>
              <a:rPr sz="2100" dirty="0" smtClean="0">
                <a:solidFill>
                  <a:srgbClr val="00B0F0"/>
                </a:solidFill>
                <a:latin typeface="+mn-ea"/>
                <a:ea typeface="+mn-ea"/>
                <a:cs typeface="宋体" panose="02010600030101010101" pitchFamily="2" charset="-122"/>
              </a:rPr>
              <a:t>的依据。</a:t>
            </a:r>
          </a:p>
          <a:p>
            <a:pPr marL="457200" indent="-457200">
              <a:lnSpc>
                <a:spcPct val="150000"/>
              </a:lnSpc>
              <a:buNone/>
            </a:pP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pic>
        <p:nvPicPr>
          <p:cNvPr id="9" name="图片 8"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127342"/>
            <a:ext cx="8227060" cy="3316547"/>
          </a:xfrm>
        </p:spPr>
        <p:txBody>
          <a:bodyPr>
            <a:normAutofit fontScale="92500" lnSpcReduction="20000"/>
          </a:bodyPr>
          <a:lstStyle/>
          <a:p>
            <a:pPr>
              <a:lnSpc>
                <a:spcPct val="150000"/>
              </a:lnSpc>
              <a:buNone/>
            </a:pPr>
            <a:r>
              <a:rPr sz="2000" b="1" dirty="0" smtClean="0">
                <a:solidFill>
                  <a:schemeClr val="tx1"/>
                </a:solidFill>
                <a:latin typeface="微软雅黑" panose="020B0503020204020204" charset="-122"/>
                <a:ea typeface="微软雅黑" panose="020B0503020204020204" charset="-122"/>
              </a:rPr>
              <a:t>五、仲裁员评审</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dirty="0" smtClean="0">
                <a:solidFill>
                  <a:srgbClr val="00B0F0"/>
                </a:solidFill>
                <a:latin typeface="微软雅黑" panose="020B0503020204020204" charset="-122"/>
                <a:ea typeface="微软雅黑" panose="020B0503020204020204" charset="-122"/>
                <a:cs typeface="微软雅黑" panose="020B0503020204020204" charset="-122"/>
              </a:rPr>
              <a:t>           仲裁员评审是对仲裁员履职情况的综合评价，是一种检验，具有价值导向作用，是仲裁员管理考核体系的重要方式。</a:t>
            </a:r>
            <a:endParaRPr lang="en-US" dirty="0" smtClean="0">
              <a:solidFill>
                <a:srgbClr val="00B0F0"/>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lang="en-US" altLang="zh-CN" dirty="0" smtClean="0">
                <a:solidFill>
                  <a:srgbClr val="00B0F0"/>
                </a:solidFill>
                <a:latin typeface="微软雅黑" panose="020B0503020204020204" charset="-122"/>
                <a:ea typeface="微软雅黑" panose="020B0503020204020204" charset="-122"/>
              </a:rPr>
              <a:t>           </a:t>
            </a:r>
            <a:r>
              <a:rPr dirty="0" smtClean="0">
                <a:solidFill>
                  <a:srgbClr val="00B0F0"/>
                </a:solidFill>
                <a:latin typeface="微软雅黑" panose="020B0503020204020204" charset="-122"/>
                <a:ea typeface="微软雅黑" panose="020B0503020204020204" charset="-122"/>
              </a:rPr>
              <a:t>针对办案仲裁员，在个案中考核，制作个案评分表，在分为庭前准备、庭审调查、庭后结案三个环节的考核。</a:t>
            </a:r>
            <a:endParaRPr lang="en-US" dirty="0" smtClean="0">
              <a:solidFill>
                <a:srgbClr val="00B0F0"/>
              </a:solidFill>
              <a:latin typeface="微软雅黑" panose="020B0503020204020204" charset="-122"/>
              <a:ea typeface="微软雅黑" panose="020B0503020204020204" charset="-122"/>
            </a:endParaRPr>
          </a:p>
          <a:p>
            <a:pPr marL="457200" indent="-457200">
              <a:lnSpc>
                <a:spcPct val="150000"/>
              </a:lnSpc>
              <a:buNone/>
            </a:pPr>
            <a:r>
              <a:rPr lang="en-US" altLang="zh-CN" dirty="0" smtClean="0">
                <a:solidFill>
                  <a:srgbClr val="00B0F0"/>
                </a:solidFill>
                <a:latin typeface="微软雅黑" panose="020B0503020204020204" charset="-122"/>
                <a:ea typeface="微软雅黑" panose="020B0503020204020204" charset="-122"/>
              </a:rPr>
              <a:t>           </a:t>
            </a:r>
            <a:r>
              <a:rPr dirty="0" smtClean="0">
                <a:solidFill>
                  <a:srgbClr val="00B0F0"/>
                </a:solidFill>
                <a:latin typeface="微软雅黑" panose="020B0503020204020204" charset="-122"/>
                <a:ea typeface="微软雅黑" panose="020B0503020204020204" charset="-122"/>
              </a:rPr>
              <a:t>针对未指定办案的仲裁员，重点在于宣传推广仲裁制度，鼓励发展案件，促进合作，开展调研并提供调研结果，经授权代表仲裁院参加各项活动等等</a:t>
            </a:r>
            <a:endParaRPr lang="zh-CN" altLang="en-US"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pic>
        <p:nvPicPr>
          <p:cNvPr id="9" name="图片 8"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139868"/>
            <a:ext cx="8227060" cy="3304021"/>
          </a:xfrm>
        </p:spPr>
        <p:txBody>
          <a:bodyPr>
            <a:normAutofit/>
          </a:bodyPr>
          <a:lstStyle/>
          <a:p>
            <a:pPr marL="457200" indent="-457200" algn="ctr">
              <a:lnSpc>
                <a:spcPct val="150000"/>
              </a:lnSpc>
              <a:buNone/>
            </a:pPr>
            <a:r>
              <a:rPr sz="2000" b="1" dirty="0" smtClean="0">
                <a:solidFill>
                  <a:schemeClr val="tx1"/>
                </a:solidFill>
                <a:latin typeface="微软雅黑" panose="020B0503020204020204" charset="-122"/>
                <a:ea typeface="微软雅黑" panose="020B0503020204020204" charset="-122"/>
                <a:cs typeface="微软雅黑" panose="020B0503020204020204" charset="-122"/>
              </a:rPr>
              <a:t>个案评审及计分标准</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altLang="en-US" dirty="0" smtClean="0">
                <a:solidFill>
                  <a:srgbClr val="00B0F0"/>
                </a:solidFill>
                <a:latin typeface="微软雅黑" panose="020B0503020204020204" charset="-122"/>
                <a:ea typeface="微软雅黑" panose="020B0503020204020204" charset="-122"/>
              </a:rPr>
              <a:t>     </a:t>
            </a:r>
            <a:endParaRPr lang="zh-CN" altLang="en-US"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grpSp>
        <p:nvGrpSpPr>
          <p:cNvPr id="9" name="组合 8"/>
          <p:cNvGrpSpPr/>
          <p:nvPr/>
        </p:nvGrpSpPr>
        <p:grpSpPr>
          <a:xfrm>
            <a:off x="3220907" y="1769777"/>
            <a:ext cx="2373071" cy="1296144"/>
            <a:chOff x="3404429" y="1851670"/>
            <a:chExt cx="2579391" cy="1728192"/>
          </a:xfrm>
        </p:grpSpPr>
        <p:sp>
          <p:nvSpPr>
            <p:cNvPr id="10" name="流程图: 决策 9"/>
            <p:cNvSpPr/>
            <p:nvPr/>
          </p:nvSpPr>
          <p:spPr>
            <a:xfrm>
              <a:off x="3404429" y="1851670"/>
              <a:ext cx="2579391" cy="1728192"/>
            </a:xfrm>
            <a:prstGeom prst="flowChartDecision">
              <a:avLst/>
            </a:prstGeom>
            <a:solidFill>
              <a:schemeClr val="tx2">
                <a:lumMod val="50000"/>
                <a:lumOff val="50000"/>
              </a:schemeClr>
            </a:solidFill>
            <a:ln w="12700">
              <a:gradFill>
                <a:gsLst>
                  <a:gs pos="0">
                    <a:schemeClr val="tx2"/>
                  </a:gs>
                  <a:gs pos="100000">
                    <a:schemeClr val="bg2"/>
                  </a:gs>
                </a:gsLst>
                <a:lin ang="8100000" scaled="0"/>
              </a:gra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2" name="矩形 11"/>
            <p:cNvSpPr/>
            <p:nvPr/>
          </p:nvSpPr>
          <p:spPr>
            <a:xfrm>
              <a:off x="4289026" y="2152398"/>
              <a:ext cx="758281" cy="1149032"/>
            </a:xfrm>
            <a:prstGeom prst="rect">
              <a:avLst/>
            </a:prstGeom>
          </p:spPr>
          <p:txBody>
            <a:bodyPr wrap="none">
              <a:spAutoFit/>
            </a:bodyPr>
            <a:lstStyle/>
            <a:p>
              <a:pPr algn="ctr">
                <a:lnSpc>
                  <a:spcPts val="3000"/>
                </a:lnSpc>
              </a:pPr>
              <a:r>
                <a:rPr lang="zh-CN" altLang="en-US" sz="2000" b="1" dirty="0" smtClean="0">
                  <a:solidFill>
                    <a:schemeClr val="bg1"/>
                  </a:solidFill>
                  <a:latin typeface="微软雅黑" panose="020B0503020204020204" pitchFamily="34" charset="-122"/>
                  <a:ea typeface="微软雅黑" panose="020B0503020204020204" pitchFamily="34" charset="-122"/>
                </a:rPr>
                <a:t>庭前</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ts val="3000"/>
                </a:lnSpc>
              </a:pPr>
              <a:r>
                <a:rPr lang="zh-CN" altLang="en-US" sz="2000" b="1" dirty="0" smtClean="0">
                  <a:solidFill>
                    <a:schemeClr val="bg1"/>
                  </a:solidFill>
                  <a:latin typeface="微软雅黑" panose="020B0503020204020204" pitchFamily="34" charset="-122"/>
                  <a:ea typeface="微软雅黑" panose="020B0503020204020204" pitchFamily="34" charset="-122"/>
                </a:rPr>
                <a:t>准备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3" name="流程图: 决策 12"/>
          <p:cNvSpPr/>
          <p:nvPr/>
        </p:nvSpPr>
        <p:spPr>
          <a:xfrm>
            <a:off x="1420012" y="1791147"/>
            <a:ext cx="2011678" cy="1234433"/>
          </a:xfrm>
          <a:prstGeom prst="flowChartDecisi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决策 15"/>
          <p:cNvSpPr/>
          <p:nvPr/>
        </p:nvSpPr>
        <p:spPr>
          <a:xfrm>
            <a:off x="5368068" y="1791150"/>
            <a:ext cx="2022439" cy="1121477"/>
          </a:xfrm>
          <a:prstGeom prst="flowChartDecisi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895191" y="2111471"/>
            <a:ext cx="1000462" cy="477054"/>
          </a:xfrm>
          <a:prstGeom prst="rect">
            <a:avLst/>
          </a:prstGeom>
          <a:solidFill>
            <a:schemeClr val="accent2">
              <a:lumMod val="75000"/>
            </a:schemeClr>
          </a:solidFill>
        </p:spPr>
        <p:txBody>
          <a:bodyPr wrap="square">
            <a:spAutoFit/>
          </a:bodyPr>
          <a:lstStyle/>
          <a:p>
            <a:pPr algn="ctr">
              <a:lnSpc>
                <a:spcPts val="3000"/>
              </a:lnSpc>
            </a:pPr>
            <a:r>
              <a:rPr lang="en-US" altLang="zh-CN" sz="2000" b="1" dirty="0" smtClean="0">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876474" y="2147852"/>
            <a:ext cx="1054249" cy="477054"/>
          </a:xfrm>
          <a:prstGeom prst="rect">
            <a:avLst/>
          </a:prstGeom>
          <a:solidFill>
            <a:schemeClr val="accent2">
              <a:lumMod val="75000"/>
            </a:schemeClr>
          </a:solidFill>
        </p:spPr>
        <p:txBody>
          <a:bodyPr wrap="square">
            <a:spAutoFit/>
          </a:bodyPr>
          <a:lstStyle/>
          <a:p>
            <a:pPr algn="ctr">
              <a:lnSpc>
                <a:spcPts val="3000"/>
              </a:lnSpc>
            </a:pPr>
            <a:r>
              <a:rPr lang="en-US" altLang="zh-CN" sz="2000" b="1" dirty="0" smtClean="0">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6382814" y="2966631"/>
            <a:ext cx="0" cy="324036"/>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200000" flipH="1">
            <a:off x="2271734" y="3202271"/>
            <a:ext cx="333276" cy="7227"/>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171426" y="3450867"/>
            <a:ext cx="2669054" cy="646331"/>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庭前未制作阅卷笔录或庭审提纲</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5045337" y="3418594"/>
            <a:ext cx="2590053" cy="646331"/>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变更开庭时间未提前三天提交书面申请</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pic>
        <p:nvPicPr>
          <p:cNvPr id="22" name="图片 21"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 fill="hold"/>
                                        <p:tgtEl>
                                          <p:spTgt spid="9"/>
                                        </p:tgtEl>
                                        <p:attrNameLst>
                                          <p:attrName>ppt_w</p:attrName>
                                        </p:attrNameLst>
                                      </p:cBhvr>
                                      <p:tavLst>
                                        <p:tav tm="0">
                                          <p:val>
                                            <p:fltVal val="0"/>
                                          </p:val>
                                        </p:tav>
                                        <p:tav tm="100000">
                                          <p:val>
                                            <p:strVal val="#ppt_w"/>
                                          </p:val>
                                        </p:tav>
                                      </p:tavLst>
                                    </p:anim>
                                    <p:anim calcmode="lin" valueType="num">
                                      <p:cBhvr>
                                        <p:cTn id="8" dur="200" fill="hold"/>
                                        <p:tgtEl>
                                          <p:spTgt spid="9"/>
                                        </p:tgtEl>
                                        <p:attrNameLst>
                                          <p:attrName>ppt_h</p:attrName>
                                        </p:attrNameLst>
                                      </p:cBhvr>
                                      <p:tavLst>
                                        <p:tav tm="0">
                                          <p:val>
                                            <p:fltVal val="0"/>
                                          </p:val>
                                        </p:tav>
                                        <p:tav tm="100000">
                                          <p:val>
                                            <p:strVal val="#ppt_h"/>
                                          </p:val>
                                        </p:tav>
                                      </p:tavLst>
                                    </p:anim>
                                    <p:animEffect transition="in" filter="fade">
                                      <p:cBhvr>
                                        <p:cTn id="9" dur="200"/>
                                        <p:tgtEl>
                                          <p:spTgt spid="9"/>
                                        </p:tgtEl>
                                      </p:cBhvr>
                                    </p:animEffect>
                                  </p:childTnLst>
                                </p:cTn>
                              </p:par>
                              <p:par>
                                <p:cTn id="10" presetID="6" presetClass="emph" presetSubtype="0" autoRev="1" fill="hold" nodeType="withEffect">
                                  <p:stCondLst>
                                    <p:cond delay="150"/>
                                  </p:stCondLst>
                                  <p:childTnLst>
                                    <p:animScale>
                                      <p:cBhvr>
                                        <p:cTn id="11" dur="100" fill="hold"/>
                                        <p:tgtEl>
                                          <p:spTgt spid="9"/>
                                        </p:tgtEl>
                                      </p:cBhvr>
                                      <p:by x="130000" y="130000"/>
                                    </p:animScale>
                                  </p:childTnLst>
                                </p:cTn>
                              </p:par>
                            </p:childTnLst>
                          </p:cTn>
                        </p:par>
                        <p:par>
                          <p:cTn id="12" fill="hold">
                            <p:stCondLst>
                              <p:cond delay="35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400"/>
                                        <p:tgtEl>
                                          <p:spTgt spid="13"/>
                                        </p:tgtEl>
                                      </p:cBhvr>
                                    </p:animEffect>
                                  </p:childTnLst>
                                </p:cTn>
                              </p:par>
                            </p:childTnLst>
                          </p:cTn>
                        </p:par>
                        <p:par>
                          <p:cTn id="16" fill="hold">
                            <p:stCondLst>
                              <p:cond delay="750"/>
                            </p:stCondLst>
                            <p:childTnLst>
                              <p:par>
                                <p:cTn id="17" presetID="16" presetClass="entr" presetSubtype="2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400"/>
                                        <p:tgtEl>
                                          <p:spTgt spid="16"/>
                                        </p:tgtEl>
                                      </p:cBhvr>
                                    </p:animEffect>
                                  </p:childTnLst>
                                </p:cTn>
                              </p:par>
                            </p:childTnLst>
                          </p:cTn>
                        </p:par>
                        <p:par>
                          <p:cTn id="20" fill="hold">
                            <p:stCondLst>
                              <p:cond delay="115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400"/>
                                        <p:tgtEl>
                                          <p:spTgt spid="20"/>
                                        </p:tgtEl>
                                      </p:cBhvr>
                                    </p:animEffect>
                                  </p:childTnLst>
                                </p:cTn>
                              </p:par>
                            </p:childTnLst>
                          </p:cTn>
                        </p:par>
                        <p:par>
                          <p:cTn id="24" fill="hold">
                            <p:stCondLst>
                              <p:cond delay="155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400"/>
                                        <p:tgtEl>
                                          <p:spTgt spid="21"/>
                                        </p:tgtEl>
                                      </p:cBhvr>
                                    </p:animEffect>
                                  </p:childTnLst>
                                </p:cTn>
                              </p:par>
                            </p:childTnLst>
                          </p:cTn>
                        </p:par>
                        <p:par>
                          <p:cTn id="28" fill="hold">
                            <p:stCondLst>
                              <p:cond delay="1950"/>
                            </p:stCondLst>
                            <p:childTnLst>
                              <p:par>
                                <p:cTn id="29" presetID="2" presetClass="entr" presetSubtype="2"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400" fill="hold"/>
                                        <p:tgtEl>
                                          <p:spTgt spid="24"/>
                                        </p:tgtEl>
                                        <p:attrNameLst>
                                          <p:attrName>ppt_x</p:attrName>
                                        </p:attrNameLst>
                                      </p:cBhvr>
                                      <p:tavLst>
                                        <p:tav tm="0">
                                          <p:val>
                                            <p:strVal val="1+#ppt_w/2"/>
                                          </p:val>
                                        </p:tav>
                                        <p:tav tm="100000">
                                          <p:val>
                                            <p:strVal val="#ppt_x"/>
                                          </p:val>
                                        </p:tav>
                                      </p:tavLst>
                                    </p:anim>
                                    <p:anim calcmode="lin" valueType="num">
                                      <p:cBhvr additive="base">
                                        <p:cTn id="32" dur="40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2350"/>
                            </p:stCondLst>
                            <p:childTnLst>
                              <p:par>
                                <p:cTn id="34" presetID="2" presetClass="entr" presetSubtype="2"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400" fill="hold"/>
                                        <p:tgtEl>
                                          <p:spTgt spid="25"/>
                                        </p:tgtEl>
                                        <p:attrNameLst>
                                          <p:attrName>ppt_x</p:attrName>
                                        </p:attrNameLst>
                                      </p:cBhvr>
                                      <p:tavLst>
                                        <p:tav tm="0">
                                          <p:val>
                                            <p:strVal val="1+#ppt_w/2"/>
                                          </p:val>
                                        </p:tav>
                                        <p:tav tm="100000">
                                          <p:val>
                                            <p:strVal val="#ppt_x"/>
                                          </p:val>
                                        </p:tav>
                                      </p:tavLst>
                                    </p:anim>
                                    <p:anim calcmode="lin" valueType="num">
                                      <p:cBhvr additive="base">
                                        <p:cTn id="37" dur="4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306830"/>
            <a:ext cx="8227060" cy="3137059"/>
          </a:xfrm>
        </p:spPr>
        <p:txBody>
          <a:bodyPr>
            <a:normAutofit/>
          </a:bodyPr>
          <a:lstStyle/>
          <a:p>
            <a:pPr marL="457200" indent="-457200" algn="ctr">
              <a:lnSpc>
                <a:spcPct val="150000"/>
              </a:lnSpc>
              <a:buNone/>
            </a:pPr>
            <a:r>
              <a:rPr sz="2000" b="1" dirty="0" smtClean="0">
                <a:solidFill>
                  <a:schemeClr val="tx1"/>
                </a:solidFill>
                <a:latin typeface="微软雅黑" panose="020B0503020204020204" charset="-122"/>
                <a:ea typeface="微软雅黑" panose="020B0503020204020204" charset="-122"/>
                <a:cs typeface="微软雅黑" panose="020B0503020204020204" charset="-122"/>
              </a:rPr>
              <a:t>个案评审及计分标准</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altLang="en-US" dirty="0" smtClean="0">
                <a:solidFill>
                  <a:srgbClr val="00B0F0"/>
                </a:solidFill>
                <a:latin typeface="微软雅黑" panose="020B0503020204020204" charset="-122"/>
                <a:ea typeface="微软雅黑" panose="020B0503020204020204" charset="-122"/>
              </a:rPr>
              <a:t>     </a:t>
            </a:r>
            <a:endParaRPr lang="zh-CN" altLang="en-US"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grpSp>
        <p:nvGrpSpPr>
          <p:cNvPr id="2" name="组合 8"/>
          <p:cNvGrpSpPr/>
          <p:nvPr/>
        </p:nvGrpSpPr>
        <p:grpSpPr>
          <a:xfrm>
            <a:off x="400522" y="2317315"/>
            <a:ext cx="1482957" cy="1334022"/>
            <a:chOff x="3404429" y="1851670"/>
            <a:chExt cx="2579391" cy="2143758"/>
          </a:xfrm>
        </p:grpSpPr>
        <p:sp>
          <p:nvSpPr>
            <p:cNvPr id="10" name="流程图: 决策 9"/>
            <p:cNvSpPr/>
            <p:nvPr/>
          </p:nvSpPr>
          <p:spPr>
            <a:xfrm>
              <a:off x="3404429" y="1851670"/>
              <a:ext cx="2579391" cy="1728192"/>
            </a:xfrm>
            <a:prstGeom prst="flowChartDecision">
              <a:avLst/>
            </a:prstGeom>
            <a:solidFill>
              <a:schemeClr val="tx2">
                <a:lumMod val="50000"/>
                <a:lumOff val="50000"/>
              </a:schemeClr>
            </a:solidFill>
            <a:ln w="12700">
              <a:gradFill>
                <a:gsLst>
                  <a:gs pos="0">
                    <a:schemeClr val="tx2"/>
                  </a:gs>
                  <a:gs pos="100000">
                    <a:schemeClr val="bg2"/>
                  </a:gs>
                </a:gsLst>
                <a:lin ang="8100000" scaled="0"/>
              </a:gra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2" name="矩形 11"/>
            <p:cNvSpPr/>
            <p:nvPr/>
          </p:nvSpPr>
          <p:spPr>
            <a:xfrm>
              <a:off x="4139982" y="1988638"/>
              <a:ext cx="1124200" cy="2006790"/>
            </a:xfrm>
            <a:prstGeom prst="rect">
              <a:avLst/>
            </a:prstGeom>
          </p:spPr>
          <p:txBody>
            <a:bodyPr wrap="none">
              <a:spAutoFit/>
            </a:bodyPr>
            <a:lstStyle/>
            <a:p>
              <a:pPr algn="ctr">
                <a:lnSpc>
                  <a:spcPts val="3000"/>
                </a:lnSpc>
              </a:pPr>
              <a:r>
                <a:rPr lang="zh-CN" altLang="en-US" b="1" dirty="0" smtClean="0">
                  <a:solidFill>
                    <a:schemeClr val="bg1"/>
                  </a:solidFill>
                  <a:latin typeface="微软雅黑" panose="020B0503020204020204" pitchFamily="34" charset="-122"/>
                  <a:ea typeface="微软雅黑" panose="020B0503020204020204" pitchFamily="34" charset="-122"/>
                </a:rPr>
                <a:t>庭审</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lnSpc>
                  <a:spcPts val="3000"/>
                </a:lnSpc>
              </a:pPr>
              <a:r>
                <a:rPr lang="zh-CN" altLang="en-US" b="1" dirty="0" smtClean="0">
                  <a:solidFill>
                    <a:schemeClr val="bg1"/>
                  </a:solidFill>
                  <a:latin typeface="微软雅黑" panose="020B0503020204020204" pitchFamily="34" charset="-122"/>
                  <a:ea typeface="微软雅黑" panose="020B0503020204020204" pitchFamily="34" charset="-122"/>
                </a:rPr>
                <a:t>调查</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2452614" y="1872640"/>
            <a:ext cx="501041" cy="477054"/>
          </a:xfrm>
          <a:prstGeom prst="rect">
            <a:avLst/>
          </a:prstGeom>
          <a:solidFill>
            <a:schemeClr val="accent2">
              <a:lumMod val="75000"/>
            </a:schemeClr>
          </a:solidFill>
        </p:spPr>
        <p:txBody>
          <a:bodyPr wrap="square">
            <a:sp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flipV="1">
            <a:off x="3299935" y="2102742"/>
            <a:ext cx="444468" cy="6992"/>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739657" y="1958509"/>
            <a:ext cx="4352760" cy="369332"/>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无正当理由开庭迟到、早退</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3843769" y="2642110"/>
            <a:ext cx="4325375" cy="646331"/>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仲裁程序不规范（未携带案卷开庭；未归纳争议焦点；未组织质证等）</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sp>
        <p:nvSpPr>
          <p:cNvPr id="26" name="流程图: 决策 25"/>
          <p:cNvSpPr/>
          <p:nvPr/>
        </p:nvSpPr>
        <p:spPr>
          <a:xfrm>
            <a:off x="2094557" y="2534437"/>
            <a:ext cx="1216681" cy="680132"/>
          </a:xfrm>
          <a:prstGeom prst="flowChartDecisi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flipV="1">
            <a:off x="3373089" y="2874503"/>
            <a:ext cx="444468" cy="6992"/>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29" name="流程图: 决策 28"/>
          <p:cNvSpPr/>
          <p:nvPr/>
        </p:nvSpPr>
        <p:spPr>
          <a:xfrm>
            <a:off x="2073145" y="3368544"/>
            <a:ext cx="1216681" cy="680132"/>
          </a:xfrm>
          <a:prstGeom prst="flowChartDecisi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flipV="1">
            <a:off x="3359234" y="3691606"/>
            <a:ext cx="444468" cy="6992"/>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860143" y="3456613"/>
            <a:ext cx="4240989" cy="646331"/>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对案件事实认定或处理违规发表个人意见</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pic>
        <p:nvPicPr>
          <p:cNvPr id="23" name="图片 22" descr="03"/>
          <p:cNvPicPr>
            <a:picLocks noChangeAspect="1"/>
          </p:cNvPicPr>
          <p:nvPr/>
        </p:nvPicPr>
        <p:blipFill>
          <a:blip r:embed="rId6" cstate="print"/>
          <a:stretch>
            <a:fillRect/>
          </a:stretch>
        </p:blipFill>
        <p:spPr>
          <a:xfrm>
            <a:off x="439420" y="266509"/>
            <a:ext cx="1417320" cy="378460"/>
          </a:xfrm>
          <a:prstGeom prst="rect">
            <a:avLst/>
          </a:prstGeom>
        </p:spPr>
      </p:pic>
      <p:sp>
        <p:nvSpPr>
          <p:cNvPr id="35" name="流程图: 决策 34"/>
          <p:cNvSpPr/>
          <p:nvPr/>
        </p:nvSpPr>
        <p:spPr>
          <a:xfrm>
            <a:off x="2065375" y="1765952"/>
            <a:ext cx="1216681" cy="680132"/>
          </a:xfrm>
          <a:prstGeom prst="flowChartDecisi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449372" y="2660581"/>
            <a:ext cx="501041" cy="429733"/>
          </a:xfrm>
          <a:prstGeom prst="rect">
            <a:avLst/>
          </a:prstGeom>
          <a:solidFill>
            <a:schemeClr val="accent2">
              <a:lumMod val="75000"/>
            </a:schemeClr>
          </a:solidFill>
        </p:spPr>
        <p:txBody>
          <a:bodyPr wrap="square">
            <a:sp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2429916" y="3477703"/>
            <a:ext cx="501041" cy="429733"/>
          </a:xfrm>
          <a:prstGeom prst="rect">
            <a:avLst/>
          </a:prstGeom>
          <a:solidFill>
            <a:schemeClr val="accent2">
              <a:lumMod val="75000"/>
            </a:schemeClr>
          </a:solidFill>
        </p:spPr>
        <p:txBody>
          <a:bodyPr wrap="square">
            <a:sp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350"/>
                            </p:stCondLst>
                            <p:childTnLst>
                              <p:par>
                                <p:cTn id="13" presetID="22" presetClass="entr" presetSubtype="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400"/>
                                        <p:tgtEl>
                                          <p:spTgt spid="21"/>
                                        </p:tgtEl>
                                      </p:cBhvr>
                                    </p:animEffect>
                                  </p:childTnLst>
                                </p:cTn>
                              </p:par>
                            </p:childTnLst>
                          </p:cTn>
                        </p:par>
                        <p:par>
                          <p:cTn id="16" fill="hold">
                            <p:stCondLst>
                              <p:cond delay="750"/>
                            </p:stCondLst>
                            <p:childTnLst>
                              <p:par>
                                <p:cTn id="17" presetID="2" presetClass="entr" presetSubtype="2"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400" fill="hold"/>
                                        <p:tgtEl>
                                          <p:spTgt spid="24"/>
                                        </p:tgtEl>
                                        <p:attrNameLst>
                                          <p:attrName>ppt_x</p:attrName>
                                        </p:attrNameLst>
                                      </p:cBhvr>
                                      <p:tavLst>
                                        <p:tav tm="0">
                                          <p:val>
                                            <p:strVal val="1+#ppt_w/2"/>
                                          </p:val>
                                        </p:tav>
                                        <p:tav tm="100000">
                                          <p:val>
                                            <p:strVal val="#ppt_x"/>
                                          </p:val>
                                        </p:tav>
                                      </p:tavLst>
                                    </p:anim>
                                    <p:anim calcmode="lin" valueType="num">
                                      <p:cBhvr additive="base">
                                        <p:cTn id="20" dur="40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1150"/>
                            </p:stCondLst>
                            <p:childTnLst>
                              <p:par>
                                <p:cTn id="22" presetID="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400" fill="hold"/>
                                        <p:tgtEl>
                                          <p:spTgt spid="25"/>
                                        </p:tgtEl>
                                        <p:attrNameLst>
                                          <p:attrName>ppt_x</p:attrName>
                                        </p:attrNameLst>
                                      </p:cBhvr>
                                      <p:tavLst>
                                        <p:tav tm="0">
                                          <p:val>
                                            <p:strVal val="1+#ppt_w/2"/>
                                          </p:val>
                                        </p:tav>
                                        <p:tav tm="100000">
                                          <p:val>
                                            <p:strVal val="#ppt_x"/>
                                          </p:val>
                                        </p:tav>
                                      </p:tavLst>
                                    </p:anim>
                                    <p:anim calcmode="lin" valueType="num">
                                      <p:cBhvr additive="base">
                                        <p:cTn id="25" dur="4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1550"/>
                            </p:stCondLst>
                            <p:childTnLst>
                              <p:par>
                                <p:cTn id="27" presetID="16" presetClass="entr" presetSubtype="2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400"/>
                                        <p:tgtEl>
                                          <p:spTgt spid="26"/>
                                        </p:tgtEl>
                                      </p:cBhvr>
                                    </p:animEffect>
                                  </p:childTnLst>
                                </p:cTn>
                              </p:par>
                            </p:childTnLst>
                          </p:cTn>
                        </p:par>
                        <p:par>
                          <p:cTn id="30" fill="hold">
                            <p:stCondLst>
                              <p:cond delay="1950"/>
                            </p:stCondLst>
                            <p:childTnLst>
                              <p:par>
                                <p:cTn id="31" presetID="22" presetClass="entr" presetSubtype="1"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400"/>
                                        <p:tgtEl>
                                          <p:spTgt spid="28"/>
                                        </p:tgtEl>
                                      </p:cBhvr>
                                    </p:animEffect>
                                  </p:childTnLst>
                                </p:cTn>
                              </p:par>
                            </p:childTnLst>
                          </p:cTn>
                        </p:par>
                        <p:par>
                          <p:cTn id="34" fill="hold">
                            <p:stCondLst>
                              <p:cond delay="2350"/>
                            </p:stCondLst>
                            <p:childTnLst>
                              <p:par>
                                <p:cTn id="35" presetID="16" presetClass="entr" presetSubtype="21"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400"/>
                                        <p:tgtEl>
                                          <p:spTgt spid="29"/>
                                        </p:tgtEl>
                                      </p:cBhvr>
                                    </p:animEffect>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400"/>
                                        <p:tgtEl>
                                          <p:spTgt spid="31"/>
                                        </p:tgtEl>
                                      </p:cBhvr>
                                    </p:animEffect>
                                  </p:childTnLst>
                                </p:cTn>
                              </p:par>
                            </p:childTnLst>
                          </p:cTn>
                        </p:par>
                        <p:par>
                          <p:cTn id="42" fill="hold">
                            <p:stCondLst>
                              <p:cond delay="3150"/>
                            </p:stCondLst>
                            <p:childTnLst>
                              <p:par>
                                <p:cTn id="43" presetID="2" presetClass="entr" presetSubtype="2"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400" fill="hold"/>
                                        <p:tgtEl>
                                          <p:spTgt spid="32"/>
                                        </p:tgtEl>
                                        <p:attrNameLst>
                                          <p:attrName>ppt_x</p:attrName>
                                        </p:attrNameLst>
                                      </p:cBhvr>
                                      <p:tavLst>
                                        <p:tav tm="0">
                                          <p:val>
                                            <p:strVal val="1+#ppt_w/2"/>
                                          </p:val>
                                        </p:tav>
                                        <p:tav tm="100000">
                                          <p:val>
                                            <p:strVal val="#ppt_x"/>
                                          </p:val>
                                        </p:tav>
                                      </p:tavLst>
                                    </p:anim>
                                    <p:anim calcmode="lin" valueType="num">
                                      <p:cBhvr additive="base">
                                        <p:cTn id="46" dur="400" fill="hold"/>
                                        <p:tgtEl>
                                          <p:spTgt spid="32"/>
                                        </p:tgtEl>
                                        <p:attrNameLst>
                                          <p:attrName>ppt_y</p:attrName>
                                        </p:attrNameLst>
                                      </p:cBhvr>
                                      <p:tavLst>
                                        <p:tav tm="0">
                                          <p:val>
                                            <p:strVal val="#ppt_y"/>
                                          </p:val>
                                        </p:tav>
                                        <p:tav tm="100000">
                                          <p:val>
                                            <p:strVal val="#ppt_y"/>
                                          </p:val>
                                        </p:tav>
                                      </p:tavLst>
                                    </p:anim>
                                  </p:childTnLst>
                                </p:cTn>
                              </p:par>
                            </p:childTnLst>
                          </p:cTn>
                        </p:par>
                        <p:par>
                          <p:cTn id="47" fill="hold">
                            <p:stCondLst>
                              <p:cond delay="3550"/>
                            </p:stCondLst>
                            <p:childTnLst>
                              <p:par>
                                <p:cTn id="48" presetID="16" presetClass="entr" presetSubtype="2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arn(inVertical)">
                                      <p:cBhvr>
                                        <p:cTn id="50" dur="4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9" grpId="0" animBg="1"/>
      <p:bldP spid="32" grpId="0"/>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306830"/>
            <a:ext cx="8227060" cy="3137059"/>
          </a:xfrm>
        </p:spPr>
        <p:txBody>
          <a:bodyPr>
            <a:normAutofit/>
          </a:bodyPr>
          <a:lstStyle/>
          <a:p>
            <a:pPr marL="457200" indent="-457200" algn="ctr">
              <a:lnSpc>
                <a:spcPct val="150000"/>
              </a:lnSpc>
              <a:buNone/>
            </a:pPr>
            <a:r>
              <a:rPr sz="2000" b="1" dirty="0" smtClean="0">
                <a:solidFill>
                  <a:schemeClr val="tx1"/>
                </a:solidFill>
                <a:latin typeface="微软雅黑" panose="020B0503020204020204" charset="-122"/>
                <a:ea typeface="微软雅黑" panose="020B0503020204020204" charset="-122"/>
                <a:cs typeface="微软雅黑" panose="020B0503020204020204" charset="-122"/>
              </a:rPr>
              <a:t>个案评审及计分标准</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altLang="en-US" dirty="0" smtClean="0">
                <a:solidFill>
                  <a:srgbClr val="00B0F0"/>
                </a:solidFill>
                <a:latin typeface="微软雅黑" panose="020B0503020204020204" charset="-122"/>
                <a:ea typeface="微软雅黑" panose="020B0503020204020204" charset="-122"/>
              </a:rPr>
              <a:t>     </a:t>
            </a:r>
            <a:endParaRPr lang="zh-CN" altLang="en-US"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grpSp>
        <p:nvGrpSpPr>
          <p:cNvPr id="2" name="组合 8"/>
          <p:cNvGrpSpPr/>
          <p:nvPr/>
        </p:nvGrpSpPr>
        <p:grpSpPr>
          <a:xfrm>
            <a:off x="394037" y="2308698"/>
            <a:ext cx="1482957" cy="1368357"/>
            <a:chOff x="3404429" y="1851670"/>
            <a:chExt cx="2579391" cy="2143758"/>
          </a:xfrm>
        </p:grpSpPr>
        <p:sp>
          <p:nvSpPr>
            <p:cNvPr id="10" name="流程图: 决策 9"/>
            <p:cNvSpPr/>
            <p:nvPr/>
          </p:nvSpPr>
          <p:spPr>
            <a:xfrm>
              <a:off x="3404429" y="1851670"/>
              <a:ext cx="2579391" cy="1728192"/>
            </a:xfrm>
            <a:prstGeom prst="flowChartDecision">
              <a:avLst/>
            </a:prstGeom>
            <a:solidFill>
              <a:schemeClr val="tx2">
                <a:lumMod val="50000"/>
                <a:lumOff val="50000"/>
              </a:schemeClr>
            </a:solidFill>
            <a:ln w="12700">
              <a:gradFill>
                <a:gsLst>
                  <a:gs pos="0">
                    <a:schemeClr val="tx2"/>
                  </a:gs>
                  <a:gs pos="100000">
                    <a:schemeClr val="bg2"/>
                  </a:gs>
                </a:gsLst>
                <a:lin ang="8100000" scaled="0"/>
              </a:gra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2" name="矩形 11"/>
            <p:cNvSpPr/>
            <p:nvPr/>
          </p:nvSpPr>
          <p:spPr>
            <a:xfrm>
              <a:off x="4139982" y="1988638"/>
              <a:ext cx="1124200" cy="2006790"/>
            </a:xfrm>
            <a:prstGeom prst="rect">
              <a:avLst/>
            </a:prstGeom>
          </p:spPr>
          <p:txBody>
            <a:bodyPr wrap="none">
              <a:spAutoFit/>
            </a:bodyPr>
            <a:lstStyle/>
            <a:p>
              <a:pPr algn="ctr">
                <a:lnSpc>
                  <a:spcPts val="3000"/>
                </a:lnSpc>
              </a:pPr>
              <a:r>
                <a:rPr lang="zh-CN" altLang="en-US" b="1" dirty="0" smtClean="0">
                  <a:solidFill>
                    <a:schemeClr val="bg1"/>
                  </a:solidFill>
                  <a:latin typeface="微软雅黑" panose="020B0503020204020204" pitchFamily="34" charset="-122"/>
                  <a:ea typeface="微软雅黑" panose="020B0503020204020204" pitchFamily="34" charset="-122"/>
                </a:rPr>
                <a:t>庭审</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lnSpc>
                  <a:spcPts val="3000"/>
                </a:lnSpc>
              </a:pPr>
              <a:r>
                <a:rPr lang="zh-CN" altLang="en-US" b="1" dirty="0" smtClean="0">
                  <a:solidFill>
                    <a:schemeClr val="bg1"/>
                  </a:solidFill>
                  <a:latin typeface="微软雅黑" panose="020B0503020204020204" pitchFamily="34" charset="-122"/>
                  <a:ea typeface="微软雅黑" panose="020B0503020204020204" pitchFamily="34" charset="-122"/>
                </a:rPr>
                <a:t>调查</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3" name="流程图: 决策 12"/>
          <p:cNvSpPr/>
          <p:nvPr/>
        </p:nvSpPr>
        <p:spPr>
          <a:xfrm>
            <a:off x="2002613" y="1774012"/>
            <a:ext cx="1216681" cy="680132"/>
          </a:xfrm>
          <a:prstGeom prst="flowChartDecisi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flipV="1">
            <a:off x="3281146" y="2108410"/>
            <a:ext cx="565380" cy="1324"/>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808827" y="1926236"/>
            <a:ext cx="4352760" cy="369332"/>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着装不规范、言行不得体</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3843769" y="2521086"/>
            <a:ext cx="4325375" cy="923330"/>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庭审驾驭能力差（未及时制止当事人的不当言行；未合理控制庭审时间；未妥当处理突发状况等）</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sp>
        <p:nvSpPr>
          <p:cNvPr id="26" name="流程图: 决策 25"/>
          <p:cNvSpPr/>
          <p:nvPr/>
        </p:nvSpPr>
        <p:spPr>
          <a:xfrm>
            <a:off x="2094557" y="2534437"/>
            <a:ext cx="1216681" cy="680132"/>
          </a:xfrm>
          <a:prstGeom prst="flowChartDecisi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flipV="1">
            <a:off x="3373089" y="2874503"/>
            <a:ext cx="444468" cy="6992"/>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29" name="流程图: 决策 28"/>
          <p:cNvSpPr/>
          <p:nvPr/>
        </p:nvSpPr>
        <p:spPr>
          <a:xfrm>
            <a:off x="2073145" y="3368544"/>
            <a:ext cx="1216681" cy="680132"/>
          </a:xfrm>
          <a:prstGeom prst="flowChartDecisi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flipV="1">
            <a:off x="3359234" y="3691606"/>
            <a:ext cx="444468" cy="6992"/>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860143" y="3408204"/>
            <a:ext cx="4240989" cy="646331"/>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庭审中有诱导、暗示、偏向当事人、代理人的言行</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sp>
        <p:nvSpPr>
          <p:cNvPr id="23" name="矩形 22"/>
          <p:cNvSpPr/>
          <p:nvPr/>
        </p:nvSpPr>
        <p:spPr>
          <a:xfrm>
            <a:off x="2446128" y="1898581"/>
            <a:ext cx="501041" cy="429733"/>
          </a:xfrm>
          <a:prstGeom prst="rect">
            <a:avLst/>
          </a:prstGeom>
          <a:solidFill>
            <a:schemeClr val="accent2">
              <a:lumMod val="75000"/>
            </a:schemeClr>
          </a:solidFill>
        </p:spPr>
        <p:txBody>
          <a:bodyPr wrap="square">
            <a:sp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2449371" y="2660581"/>
            <a:ext cx="501041" cy="429733"/>
          </a:xfrm>
          <a:prstGeom prst="rect">
            <a:avLst/>
          </a:prstGeom>
          <a:solidFill>
            <a:schemeClr val="accent2">
              <a:lumMod val="75000"/>
            </a:schemeClr>
          </a:solidFill>
        </p:spPr>
        <p:txBody>
          <a:bodyPr wrap="square">
            <a:sp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2446129" y="3487432"/>
            <a:ext cx="501041" cy="429733"/>
          </a:xfrm>
          <a:prstGeom prst="rect">
            <a:avLst/>
          </a:prstGeom>
          <a:solidFill>
            <a:schemeClr val="accent2">
              <a:lumMod val="75000"/>
            </a:schemeClr>
          </a:solidFill>
        </p:spPr>
        <p:txBody>
          <a:bodyPr wrap="square">
            <a:sp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06</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8" name="图片 37"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35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400"/>
                                        <p:tgtEl>
                                          <p:spTgt spid="13"/>
                                        </p:tgtEl>
                                      </p:cBhvr>
                                    </p:animEffect>
                                  </p:childTnLst>
                                </p:cTn>
                              </p:par>
                            </p:childTnLst>
                          </p:cTn>
                        </p:par>
                        <p:par>
                          <p:cTn id="16" fill="hold">
                            <p:stCondLst>
                              <p:cond delay="75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400"/>
                                        <p:tgtEl>
                                          <p:spTgt spid="21"/>
                                        </p:tgtEl>
                                      </p:cBhvr>
                                    </p:animEffect>
                                  </p:childTnLst>
                                </p:cTn>
                              </p:par>
                            </p:childTnLst>
                          </p:cTn>
                        </p:par>
                        <p:par>
                          <p:cTn id="20" fill="hold">
                            <p:stCondLst>
                              <p:cond delay="1150"/>
                            </p:stCondLst>
                            <p:childTnLst>
                              <p:par>
                                <p:cTn id="21" presetID="2" presetClass="entr" presetSubtype="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400" fill="hold"/>
                                        <p:tgtEl>
                                          <p:spTgt spid="24"/>
                                        </p:tgtEl>
                                        <p:attrNameLst>
                                          <p:attrName>ppt_x</p:attrName>
                                        </p:attrNameLst>
                                      </p:cBhvr>
                                      <p:tavLst>
                                        <p:tav tm="0">
                                          <p:val>
                                            <p:strVal val="1+#ppt_w/2"/>
                                          </p:val>
                                        </p:tav>
                                        <p:tav tm="100000">
                                          <p:val>
                                            <p:strVal val="#ppt_x"/>
                                          </p:val>
                                        </p:tav>
                                      </p:tavLst>
                                    </p:anim>
                                    <p:anim calcmode="lin" valueType="num">
                                      <p:cBhvr additive="base">
                                        <p:cTn id="24" dur="4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1550"/>
                            </p:stCondLst>
                            <p:childTnLst>
                              <p:par>
                                <p:cTn id="26" presetID="2" presetClass="entr" presetSubtype="2"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400" fill="hold"/>
                                        <p:tgtEl>
                                          <p:spTgt spid="25"/>
                                        </p:tgtEl>
                                        <p:attrNameLst>
                                          <p:attrName>ppt_x</p:attrName>
                                        </p:attrNameLst>
                                      </p:cBhvr>
                                      <p:tavLst>
                                        <p:tav tm="0">
                                          <p:val>
                                            <p:strVal val="1+#ppt_w/2"/>
                                          </p:val>
                                        </p:tav>
                                        <p:tav tm="100000">
                                          <p:val>
                                            <p:strVal val="#ppt_x"/>
                                          </p:val>
                                        </p:tav>
                                      </p:tavLst>
                                    </p:anim>
                                    <p:anim calcmode="lin" valueType="num">
                                      <p:cBhvr additive="base">
                                        <p:cTn id="29" dur="4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1950"/>
                            </p:stCondLst>
                            <p:childTnLst>
                              <p:par>
                                <p:cTn id="31" presetID="16" presetClass="entr" presetSubtype="2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400"/>
                                        <p:tgtEl>
                                          <p:spTgt spid="26"/>
                                        </p:tgtEl>
                                      </p:cBhvr>
                                    </p:animEffect>
                                  </p:childTnLst>
                                </p:cTn>
                              </p:par>
                            </p:childTnLst>
                          </p:cTn>
                        </p:par>
                        <p:par>
                          <p:cTn id="34" fill="hold">
                            <p:stCondLst>
                              <p:cond delay="2350"/>
                            </p:stCondLst>
                            <p:childTnLst>
                              <p:par>
                                <p:cTn id="35" presetID="22" presetClass="entr" presetSubtype="1"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400"/>
                                        <p:tgtEl>
                                          <p:spTgt spid="28"/>
                                        </p:tgtEl>
                                      </p:cBhvr>
                                    </p:animEffect>
                                  </p:childTnLst>
                                </p:cTn>
                              </p:par>
                            </p:childTnLst>
                          </p:cTn>
                        </p:par>
                        <p:par>
                          <p:cTn id="38" fill="hold">
                            <p:stCondLst>
                              <p:cond delay="2750"/>
                            </p:stCondLst>
                            <p:childTnLst>
                              <p:par>
                                <p:cTn id="39" presetID="16" presetClass="entr" presetSubtype="21"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400"/>
                                        <p:tgtEl>
                                          <p:spTgt spid="29"/>
                                        </p:tgtEl>
                                      </p:cBhvr>
                                    </p:animEffect>
                                  </p:childTnLst>
                                </p:cTn>
                              </p:par>
                            </p:childTnLst>
                          </p:cTn>
                        </p:par>
                        <p:par>
                          <p:cTn id="42" fill="hold">
                            <p:stCondLst>
                              <p:cond delay="3150"/>
                            </p:stCondLst>
                            <p:childTnLst>
                              <p:par>
                                <p:cTn id="43" presetID="22" presetClass="entr" presetSubtype="1"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400"/>
                                        <p:tgtEl>
                                          <p:spTgt spid="31"/>
                                        </p:tgtEl>
                                      </p:cBhvr>
                                    </p:animEffect>
                                  </p:childTnLst>
                                </p:cTn>
                              </p:par>
                            </p:childTnLst>
                          </p:cTn>
                        </p:par>
                        <p:par>
                          <p:cTn id="46" fill="hold">
                            <p:stCondLst>
                              <p:cond delay="3550"/>
                            </p:stCondLst>
                            <p:childTnLst>
                              <p:par>
                                <p:cTn id="47" presetID="2" presetClass="entr" presetSubtype="2"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400" fill="hold"/>
                                        <p:tgtEl>
                                          <p:spTgt spid="32"/>
                                        </p:tgtEl>
                                        <p:attrNameLst>
                                          <p:attrName>ppt_x</p:attrName>
                                        </p:attrNameLst>
                                      </p:cBhvr>
                                      <p:tavLst>
                                        <p:tav tm="0">
                                          <p:val>
                                            <p:strVal val="1+#ppt_w/2"/>
                                          </p:val>
                                        </p:tav>
                                        <p:tav tm="100000">
                                          <p:val>
                                            <p:strVal val="#ppt_x"/>
                                          </p:val>
                                        </p:tav>
                                      </p:tavLst>
                                    </p:anim>
                                    <p:anim calcmode="lin" valueType="num">
                                      <p:cBhvr additive="base">
                                        <p:cTn id="50" dur="4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P spid="25" grpId="0"/>
      <p:bldP spid="26" grpId="0" animBg="1"/>
      <p:bldP spid="29"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985736"/>
            <a:ext cx="8227060" cy="3664085"/>
          </a:xfrm>
        </p:spPr>
        <p:txBody>
          <a:bodyPr>
            <a:normAutofit/>
          </a:bodyPr>
          <a:lstStyle/>
          <a:p>
            <a:pPr marL="457200" indent="-457200" algn="ctr">
              <a:lnSpc>
                <a:spcPct val="150000"/>
              </a:lnSpc>
              <a:buNone/>
            </a:pPr>
            <a:r>
              <a:rPr sz="2000" b="1" dirty="0" smtClean="0">
                <a:solidFill>
                  <a:schemeClr val="tx1"/>
                </a:solidFill>
                <a:latin typeface="微软雅黑" panose="020B0503020204020204" charset="-122"/>
                <a:ea typeface="微软雅黑" panose="020B0503020204020204" charset="-122"/>
                <a:cs typeface="微软雅黑" panose="020B0503020204020204" charset="-122"/>
              </a:rPr>
              <a:t>个案评审及计分标准</a:t>
            </a:r>
            <a:r>
              <a:rPr altLang="en-US" dirty="0" smtClean="0">
                <a:solidFill>
                  <a:srgbClr val="00B0F0"/>
                </a:solidFill>
                <a:latin typeface="微软雅黑" panose="020B0503020204020204" charset="-122"/>
                <a:ea typeface="微软雅黑" panose="020B0503020204020204" charset="-122"/>
              </a:rPr>
              <a:t>   </a:t>
            </a:r>
            <a:endParaRPr lang="zh-CN" altLang="en-US"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grpSp>
        <p:nvGrpSpPr>
          <p:cNvPr id="2" name="组合 8"/>
          <p:cNvGrpSpPr/>
          <p:nvPr/>
        </p:nvGrpSpPr>
        <p:grpSpPr>
          <a:xfrm>
            <a:off x="422038" y="2321669"/>
            <a:ext cx="1482957" cy="1125973"/>
            <a:chOff x="3441853" y="1870459"/>
            <a:chExt cx="2579391" cy="1728192"/>
          </a:xfrm>
        </p:grpSpPr>
        <p:sp>
          <p:nvSpPr>
            <p:cNvPr id="10" name="流程图: 决策 9"/>
            <p:cNvSpPr/>
            <p:nvPr/>
          </p:nvSpPr>
          <p:spPr>
            <a:xfrm>
              <a:off x="3441853" y="1870459"/>
              <a:ext cx="2579391" cy="1728192"/>
            </a:xfrm>
            <a:prstGeom prst="flowChartDecision">
              <a:avLst/>
            </a:prstGeom>
            <a:solidFill>
              <a:schemeClr val="tx2">
                <a:lumMod val="50000"/>
                <a:lumOff val="50000"/>
              </a:schemeClr>
            </a:solidFill>
            <a:ln w="12700">
              <a:gradFill>
                <a:gsLst>
                  <a:gs pos="0">
                    <a:schemeClr val="tx2"/>
                  </a:gs>
                  <a:gs pos="100000">
                    <a:schemeClr val="bg2"/>
                  </a:gs>
                </a:gsLst>
                <a:lin ang="8100000" scaled="0"/>
              </a:gra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2" name="矩形 11"/>
            <p:cNvSpPr/>
            <p:nvPr/>
          </p:nvSpPr>
          <p:spPr>
            <a:xfrm>
              <a:off x="3747044" y="1979947"/>
              <a:ext cx="1927200" cy="1322688"/>
            </a:xfrm>
            <a:prstGeom prst="rect">
              <a:avLst/>
            </a:prstGeom>
          </p:spPr>
          <p:txBody>
            <a:bodyPr wrap="square">
              <a:spAutoFit/>
            </a:bodyPr>
            <a:lstStyle/>
            <a:p>
              <a:pPr algn="ctr">
                <a:lnSpc>
                  <a:spcPts val="3000"/>
                </a:lnSpc>
              </a:pPr>
              <a:r>
                <a:rPr lang="zh-CN" altLang="en-US" b="1" dirty="0" smtClean="0">
                  <a:solidFill>
                    <a:schemeClr val="bg1"/>
                  </a:solidFill>
                  <a:latin typeface="微软雅黑" panose="020B0503020204020204" pitchFamily="34" charset="-122"/>
                  <a:ea typeface="微软雅黑" panose="020B0503020204020204" pitchFamily="34" charset="-122"/>
                </a:rPr>
                <a:t>庭后</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lnSpc>
                  <a:spcPts val="3000"/>
                </a:lnSpc>
              </a:pPr>
              <a:r>
                <a:rPr lang="zh-CN" altLang="en-US" b="1" dirty="0" smtClean="0">
                  <a:solidFill>
                    <a:schemeClr val="bg1"/>
                  </a:solidFill>
                  <a:latin typeface="微软雅黑" panose="020B0503020204020204" pitchFamily="34" charset="-122"/>
                  <a:ea typeface="微软雅黑" panose="020B0503020204020204" pitchFamily="34" charset="-122"/>
                </a:rPr>
                <a:t>结案</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21" name="直接连接符 20"/>
          <p:cNvCxnSpPr/>
          <p:nvPr/>
        </p:nvCxnSpPr>
        <p:spPr>
          <a:xfrm flipV="1">
            <a:off x="2979932" y="2124546"/>
            <a:ext cx="565380" cy="1324"/>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571539" y="1926237"/>
            <a:ext cx="4590048" cy="646331"/>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不及时评议案件或不对案件处理作出明确意见</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3517752" y="2456540"/>
            <a:ext cx="4565331" cy="369332"/>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因个人原因导致案件审理超审限</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V="1">
            <a:off x="2985814" y="2624388"/>
            <a:ext cx="444468" cy="6992"/>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3014990" y="3062284"/>
            <a:ext cx="444468" cy="6992"/>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569685" y="3351727"/>
            <a:ext cx="4616884" cy="646331"/>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未通过仲裁员客户端提交裁决书及相关材料</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sp>
        <p:nvSpPr>
          <p:cNvPr id="33" name="矩形 32"/>
          <p:cNvSpPr/>
          <p:nvPr/>
        </p:nvSpPr>
        <p:spPr>
          <a:xfrm>
            <a:off x="2441643" y="3819727"/>
            <a:ext cx="503216" cy="340865"/>
          </a:xfrm>
          <a:prstGeom prst="rect">
            <a:avLst/>
          </a:prstGeom>
          <a:solidFill>
            <a:schemeClr val="accent2">
              <a:lumMod val="75000"/>
            </a:schemeClr>
          </a:solidFill>
        </p:spPr>
        <p:txBody>
          <a:bodyPr wrap="square" anchor="ctr" anchorCtr="0">
            <a:no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flipV="1">
            <a:off x="3006026" y="3555792"/>
            <a:ext cx="444468" cy="6992"/>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3016631" y="3999544"/>
            <a:ext cx="444468" cy="6992"/>
          </a:xfrm>
          <a:prstGeom prst="line">
            <a:avLst/>
          </a:prstGeom>
          <a:ln w="12700">
            <a:solidFill>
              <a:schemeClr val="tx2"/>
            </a:solidFill>
            <a:prstDash val="dashDot"/>
            <a:headEnd type="oval"/>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587379" y="2925842"/>
            <a:ext cx="4325375" cy="369332"/>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文书撰写不及时、不规范</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3553312" y="3868481"/>
            <a:ext cx="4325375" cy="369332"/>
          </a:xfrm>
          <a:prstGeom prst="rect">
            <a:avLst/>
          </a:prstGeom>
          <a:noFill/>
          <a:ln>
            <a:noFill/>
          </a:ln>
        </p:spPr>
        <p:txBody>
          <a:bodyPr wrap="square">
            <a:spAutoFit/>
          </a:bodyPr>
          <a:lstStyle/>
          <a:p>
            <a:pPr algn="just"/>
            <a:r>
              <a:rPr lang="zh-CN" altLang="en-US" dirty="0" smtClean="0">
                <a:solidFill>
                  <a:srgbClr val="00B0F0"/>
                </a:solidFill>
                <a:latin typeface="微软雅黑" panose="020B0503020204020204" pitchFamily="34" charset="-122"/>
                <a:ea typeface="微软雅黑" panose="020B0503020204020204" pitchFamily="34" charset="-122"/>
              </a:rPr>
              <a:t>因个人原因导致案件审理超审限</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分）</a:t>
            </a: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a:off x="2441643" y="3351178"/>
            <a:ext cx="503216" cy="340865"/>
          </a:xfrm>
          <a:prstGeom prst="rect">
            <a:avLst/>
          </a:prstGeom>
          <a:solidFill>
            <a:schemeClr val="accent2">
              <a:lumMod val="75000"/>
            </a:schemeClr>
          </a:solidFill>
        </p:spPr>
        <p:txBody>
          <a:bodyPr wrap="square" anchor="ctr" anchorCtr="0">
            <a:no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2441643" y="2882629"/>
            <a:ext cx="503216" cy="340865"/>
          </a:xfrm>
          <a:prstGeom prst="rect">
            <a:avLst/>
          </a:prstGeom>
          <a:solidFill>
            <a:schemeClr val="accent2">
              <a:lumMod val="75000"/>
            </a:schemeClr>
          </a:solidFill>
        </p:spPr>
        <p:txBody>
          <a:bodyPr wrap="square" anchor="ctr" anchorCtr="0">
            <a:no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2441643" y="2414080"/>
            <a:ext cx="503216" cy="340865"/>
          </a:xfrm>
          <a:prstGeom prst="rect">
            <a:avLst/>
          </a:prstGeom>
          <a:solidFill>
            <a:schemeClr val="accent2">
              <a:lumMod val="75000"/>
            </a:schemeClr>
          </a:solidFill>
        </p:spPr>
        <p:txBody>
          <a:bodyPr wrap="square" anchor="ctr" anchorCtr="0">
            <a:no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2441643" y="1945531"/>
            <a:ext cx="503216" cy="340865"/>
          </a:xfrm>
          <a:prstGeom prst="rect">
            <a:avLst/>
          </a:prstGeom>
          <a:solidFill>
            <a:schemeClr val="accent2">
              <a:lumMod val="75000"/>
            </a:schemeClr>
          </a:solidFill>
        </p:spPr>
        <p:txBody>
          <a:bodyPr wrap="square" anchor="ctr" anchorCtr="0">
            <a:noAutofit/>
          </a:bodyPr>
          <a:lstStyle/>
          <a:p>
            <a:pPr algn="ctr">
              <a:lnSpc>
                <a:spcPts val="3000"/>
              </a:lnSpc>
            </a:pPr>
            <a:r>
              <a:rPr lang="en-US" altLang="zh-CN" sz="1600" b="1" dirty="0" smtClean="0">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41" name="图片 40"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150"/>
                                  </p:stCondLst>
                                  <p:childTnLst>
                                    <p:animScale>
                                      <p:cBhvr>
                                        <p:cTn id="11" dur="100" fill="hold"/>
                                        <p:tgtEl>
                                          <p:spTgt spid="2"/>
                                        </p:tgtEl>
                                      </p:cBhvr>
                                      <p:by x="130000" y="130000"/>
                                    </p:animScale>
                                  </p:childTnLst>
                                </p:cTn>
                              </p:par>
                            </p:childTnLst>
                          </p:cTn>
                        </p:par>
                        <p:par>
                          <p:cTn id="12" fill="hold">
                            <p:stCondLst>
                              <p:cond delay="350"/>
                            </p:stCondLst>
                            <p:childTnLst>
                              <p:par>
                                <p:cTn id="13" presetID="22" presetClass="entr" presetSubtype="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400"/>
                                        <p:tgtEl>
                                          <p:spTgt spid="21"/>
                                        </p:tgtEl>
                                      </p:cBhvr>
                                    </p:animEffect>
                                  </p:childTnLst>
                                </p:cTn>
                              </p:par>
                            </p:childTnLst>
                          </p:cTn>
                        </p:par>
                        <p:par>
                          <p:cTn id="16" fill="hold">
                            <p:stCondLst>
                              <p:cond delay="750"/>
                            </p:stCondLst>
                            <p:childTnLst>
                              <p:par>
                                <p:cTn id="17" presetID="2" presetClass="entr" presetSubtype="2"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400" fill="hold"/>
                                        <p:tgtEl>
                                          <p:spTgt spid="24"/>
                                        </p:tgtEl>
                                        <p:attrNameLst>
                                          <p:attrName>ppt_x</p:attrName>
                                        </p:attrNameLst>
                                      </p:cBhvr>
                                      <p:tavLst>
                                        <p:tav tm="0">
                                          <p:val>
                                            <p:strVal val="1+#ppt_w/2"/>
                                          </p:val>
                                        </p:tav>
                                        <p:tav tm="100000">
                                          <p:val>
                                            <p:strVal val="#ppt_x"/>
                                          </p:val>
                                        </p:tav>
                                      </p:tavLst>
                                    </p:anim>
                                    <p:anim calcmode="lin" valueType="num">
                                      <p:cBhvr additive="base">
                                        <p:cTn id="20" dur="40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1150"/>
                            </p:stCondLst>
                            <p:childTnLst>
                              <p:par>
                                <p:cTn id="22" presetID="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400" fill="hold"/>
                                        <p:tgtEl>
                                          <p:spTgt spid="25"/>
                                        </p:tgtEl>
                                        <p:attrNameLst>
                                          <p:attrName>ppt_x</p:attrName>
                                        </p:attrNameLst>
                                      </p:cBhvr>
                                      <p:tavLst>
                                        <p:tav tm="0">
                                          <p:val>
                                            <p:strVal val="1+#ppt_w/2"/>
                                          </p:val>
                                        </p:tav>
                                        <p:tav tm="100000">
                                          <p:val>
                                            <p:strVal val="#ppt_x"/>
                                          </p:val>
                                        </p:tav>
                                      </p:tavLst>
                                    </p:anim>
                                    <p:anim calcmode="lin" valueType="num">
                                      <p:cBhvr additive="base">
                                        <p:cTn id="25" dur="4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1550"/>
                            </p:stCondLst>
                            <p:childTnLst>
                              <p:par>
                                <p:cTn id="27" presetID="22" presetClass="entr" presetSubtype="1"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400"/>
                                        <p:tgtEl>
                                          <p:spTgt spid="28"/>
                                        </p:tgtEl>
                                      </p:cBhvr>
                                    </p:animEffect>
                                  </p:childTnLst>
                                </p:cTn>
                              </p:par>
                            </p:childTnLst>
                          </p:cTn>
                        </p:par>
                        <p:par>
                          <p:cTn id="30" fill="hold">
                            <p:stCondLst>
                              <p:cond delay="1950"/>
                            </p:stCondLst>
                            <p:childTnLst>
                              <p:par>
                                <p:cTn id="31" presetID="22" presetClass="entr" presetSubtype="1"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400"/>
                                        <p:tgtEl>
                                          <p:spTgt spid="31"/>
                                        </p:tgtEl>
                                      </p:cBhvr>
                                    </p:animEffect>
                                  </p:childTnLst>
                                </p:cTn>
                              </p:par>
                            </p:childTnLst>
                          </p:cTn>
                        </p:par>
                        <p:par>
                          <p:cTn id="34" fill="hold">
                            <p:stCondLst>
                              <p:cond delay="2350"/>
                            </p:stCondLst>
                            <p:childTnLst>
                              <p:par>
                                <p:cTn id="35" presetID="2" presetClass="entr" presetSubtype="2"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400" fill="hold"/>
                                        <p:tgtEl>
                                          <p:spTgt spid="32"/>
                                        </p:tgtEl>
                                        <p:attrNameLst>
                                          <p:attrName>ppt_x</p:attrName>
                                        </p:attrNameLst>
                                      </p:cBhvr>
                                      <p:tavLst>
                                        <p:tav tm="0">
                                          <p:val>
                                            <p:strVal val="1+#ppt_w/2"/>
                                          </p:val>
                                        </p:tav>
                                        <p:tav tm="100000">
                                          <p:val>
                                            <p:strVal val="#ppt_x"/>
                                          </p:val>
                                        </p:tav>
                                      </p:tavLst>
                                    </p:anim>
                                    <p:anim calcmode="lin" valueType="num">
                                      <p:cBhvr additive="base">
                                        <p:cTn id="38" dur="400" fill="hold"/>
                                        <p:tgtEl>
                                          <p:spTgt spid="32"/>
                                        </p:tgtEl>
                                        <p:attrNameLst>
                                          <p:attrName>ppt_y</p:attrName>
                                        </p:attrNameLst>
                                      </p:cBhvr>
                                      <p:tavLst>
                                        <p:tav tm="0">
                                          <p:val>
                                            <p:strVal val="#ppt_y"/>
                                          </p:val>
                                        </p:tav>
                                        <p:tav tm="100000">
                                          <p:val>
                                            <p:strVal val="#ppt_y"/>
                                          </p:val>
                                        </p:tav>
                                      </p:tavLst>
                                    </p:anim>
                                  </p:childTnLst>
                                </p:cTn>
                              </p:par>
                            </p:childTnLst>
                          </p:cTn>
                        </p:par>
                        <p:par>
                          <p:cTn id="39" fill="hold">
                            <p:stCondLst>
                              <p:cond delay="2750"/>
                            </p:stCondLst>
                            <p:childTnLst>
                              <p:par>
                                <p:cTn id="40" presetID="22" presetClass="entr" presetSubtype="1"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400"/>
                                        <p:tgtEl>
                                          <p:spTgt spid="34"/>
                                        </p:tgtEl>
                                      </p:cBhvr>
                                    </p:animEffect>
                                  </p:childTnLst>
                                </p:cTn>
                              </p:par>
                            </p:childTnLst>
                          </p:cTn>
                        </p:par>
                        <p:par>
                          <p:cTn id="43" fill="hold">
                            <p:stCondLst>
                              <p:cond delay="3150"/>
                            </p:stCondLst>
                            <p:childTnLst>
                              <p:par>
                                <p:cTn id="44" presetID="22" presetClass="entr" presetSubtype="1"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400"/>
                                        <p:tgtEl>
                                          <p:spTgt spid="35"/>
                                        </p:tgtEl>
                                      </p:cBhvr>
                                    </p:animEffect>
                                  </p:childTnLst>
                                </p:cTn>
                              </p:par>
                            </p:childTnLst>
                          </p:cTn>
                        </p:par>
                        <p:par>
                          <p:cTn id="47" fill="hold">
                            <p:stCondLst>
                              <p:cond delay="3550"/>
                            </p:stCondLst>
                            <p:childTnLst>
                              <p:par>
                                <p:cTn id="48" presetID="2" presetClass="entr" presetSubtype="2"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400" fill="hold"/>
                                        <p:tgtEl>
                                          <p:spTgt spid="36"/>
                                        </p:tgtEl>
                                        <p:attrNameLst>
                                          <p:attrName>ppt_x</p:attrName>
                                        </p:attrNameLst>
                                      </p:cBhvr>
                                      <p:tavLst>
                                        <p:tav tm="0">
                                          <p:val>
                                            <p:strVal val="1+#ppt_w/2"/>
                                          </p:val>
                                        </p:tav>
                                        <p:tav tm="100000">
                                          <p:val>
                                            <p:strVal val="#ppt_x"/>
                                          </p:val>
                                        </p:tav>
                                      </p:tavLst>
                                    </p:anim>
                                    <p:anim calcmode="lin" valueType="num">
                                      <p:cBhvr additive="base">
                                        <p:cTn id="51" dur="400" fill="hold"/>
                                        <p:tgtEl>
                                          <p:spTgt spid="36"/>
                                        </p:tgtEl>
                                        <p:attrNameLst>
                                          <p:attrName>ppt_y</p:attrName>
                                        </p:attrNameLst>
                                      </p:cBhvr>
                                      <p:tavLst>
                                        <p:tav tm="0">
                                          <p:val>
                                            <p:strVal val="#ppt_y"/>
                                          </p:val>
                                        </p:tav>
                                        <p:tav tm="100000">
                                          <p:val>
                                            <p:strVal val="#ppt_y"/>
                                          </p:val>
                                        </p:tav>
                                      </p:tavLst>
                                    </p:anim>
                                  </p:childTnLst>
                                </p:cTn>
                              </p:par>
                            </p:childTnLst>
                          </p:cTn>
                        </p:par>
                        <p:par>
                          <p:cTn id="52" fill="hold">
                            <p:stCondLst>
                              <p:cond delay="3950"/>
                            </p:stCondLst>
                            <p:childTnLst>
                              <p:par>
                                <p:cTn id="53" presetID="2" presetClass="entr" presetSubtype="2"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400" fill="hold"/>
                                        <p:tgtEl>
                                          <p:spTgt spid="37"/>
                                        </p:tgtEl>
                                        <p:attrNameLst>
                                          <p:attrName>ppt_x</p:attrName>
                                        </p:attrNameLst>
                                      </p:cBhvr>
                                      <p:tavLst>
                                        <p:tav tm="0">
                                          <p:val>
                                            <p:strVal val="1+#ppt_w/2"/>
                                          </p:val>
                                        </p:tav>
                                        <p:tav tm="100000">
                                          <p:val>
                                            <p:strVal val="#ppt_x"/>
                                          </p:val>
                                        </p:tav>
                                      </p:tavLst>
                                    </p:anim>
                                    <p:anim calcmode="lin" valueType="num">
                                      <p:cBhvr additive="base">
                                        <p:cTn id="56" dur="4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2"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86794" y="1013460"/>
            <a:ext cx="8227060" cy="3288735"/>
          </a:xfrm>
        </p:spPr>
        <p:txBody>
          <a:bodyPr>
            <a:normAutofit/>
          </a:bodyPr>
          <a:lstStyle/>
          <a:p>
            <a:pPr>
              <a:lnSpc>
                <a:spcPct val="150000"/>
              </a:lnSpc>
              <a:buNone/>
            </a:pPr>
            <a:r>
              <a:rPr lang="en-US" sz="2000" b="1" dirty="0" smtClean="0">
                <a:solidFill>
                  <a:schemeClr val="tx1"/>
                </a:solidFill>
                <a:latin typeface="微软雅黑" panose="020B0503020204020204" charset="-122"/>
                <a:ea typeface="微软雅黑" panose="020B0503020204020204" charset="-122"/>
              </a:rPr>
              <a:t>    </a:t>
            </a:r>
            <a:r>
              <a:rPr sz="2000" b="1" dirty="0" smtClean="0">
                <a:solidFill>
                  <a:schemeClr val="tx1"/>
                </a:solidFill>
                <a:latin typeface="微软雅黑" panose="020B0503020204020204" charset="-122"/>
                <a:ea typeface="微软雅黑" panose="020B0503020204020204" charset="-122"/>
              </a:rPr>
              <a:t>仲裁员评审结果运用</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9" name="矩形: 圆角 37"/>
          <p:cNvSpPr/>
          <p:nvPr/>
        </p:nvSpPr>
        <p:spPr>
          <a:xfrm>
            <a:off x="891728" y="1734338"/>
            <a:ext cx="6763539" cy="116888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00000"/>
              </a:lnSpc>
            </a:pPr>
            <a:r>
              <a:rPr lang="zh-CN" altLang="en-US" sz="2400" dirty="0" smtClean="0">
                <a:latin typeface="微软雅黑" panose="020B0503020204020204" charset="-122"/>
                <a:ea typeface="微软雅黑" panose="020B0503020204020204" charset="-122"/>
                <a:sym typeface="+mn-ea"/>
              </a:rPr>
              <a:t>  </a:t>
            </a:r>
            <a:r>
              <a:rPr lang="zh-CN" altLang="en-US" sz="2000" dirty="0" smtClean="0">
                <a:solidFill>
                  <a:srgbClr val="FF0000"/>
                </a:solidFill>
                <a:latin typeface="微软雅黑" panose="020B0503020204020204" charset="-122"/>
                <a:ea typeface="微软雅黑" panose="020B0503020204020204" charset="-122"/>
                <a:sym typeface="+mn-ea"/>
              </a:rPr>
              <a:t>评审为优秀的仲裁员</a:t>
            </a:r>
            <a:endParaRPr lang="zh-CN" altLang="en-US" sz="2000" dirty="0">
              <a:solidFill>
                <a:srgbClr val="FF0000"/>
              </a:solidFill>
              <a:latin typeface="微软雅黑" panose="020B0503020204020204" charset="-122"/>
              <a:ea typeface="微软雅黑" panose="020B0503020204020204" charset="-122"/>
              <a:sym typeface="+mn-ea"/>
            </a:endParaRPr>
          </a:p>
          <a:p>
            <a:pPr marL="342900" indent="-342900">
              <a:lnSpc>
                <a:spcPct val="130000"/>
              </a:lnSpc>
              <a:buFont typeface="Wingdings" panose="05000000000000000000" charset="0"/>
              <a:buChar char="u"/>
            </a:pPr>
            <a:r>
              <a:rPr lang="en-US" altLang="zh-CN" sz="2000" dirty="0" smtClean="0">
                <a:solidFill>
                  <a:srgbClr val="FF0000"/>
                </a:solidFill>
                <a:latin typeface="微软雅黑" panose="020B0503020204020204" charset="-122"/>
                <a:ea typeface="微软雅黑" panose="020B0503020204020204" charset="-122"/>
                <a:sym typeface="+mn-ea"/>
              </a:rPr>
              <a:t>1.</a:t>
            </a:r>
            <a:r>
              <a:rPr lang="zh-CN" altLang="en-US" sz="2000" dirty="0" smtClean="0">
                <a:solidFill>
                  <a:srgbClr val="FF0000"/>
                </a:solidFill>
                <a:latin typeface="微软雅黑" panose="020B0503020204020204" charset="-122"/>
                <a:ea typeface="微软雅黑" panose="020B0503020204020204" charset="-122"/>
                <a:sym typeface="+mn-ea"/>
              </a:rPr>
              <a:t>颁发优秀仲裁员荣誉证书；</a:t>
            </a:r>
            <a:endParaRPr lang="en-US" altLang="zh-CN" sz="2000" dirty="0" smtClean="0">
              <a:solidFill>
                <a:srgbClr val="FF0000"/>
              </a:solidFill>
              <a:latin typeface="微软雅黑" panose="020B0503020204020204" charset="-122"/>
              <a:ea typeface="微软雅黑" panose="020B0503020204020204" charset="-122"/>
              <a:sym typeface="+mn-ea"/>
            </a:endParaRPr>
          </a:p>
          <a:p>
            <a:pPr marL="342900" indent="-342900">
              <a:lnSpc>
                <a:spcPct val="130000"/>
              </a:lnSpc>
              <a:buFont typeface="Wingdings" panose="05000000000000000000" charset="0"/>
              <a:buChar char="u"/>
            </a:pPr>
            <a:r>
              <a:rPr lang="en-US" altLang="zh-CN" sz="2000" dirty="0" smtClean="0">
                <a:solidFill>
                  <a:srgbClr val="FF0000"/>
                </a:solidFill>
                <a:latin typeface="微软雅黑" panose="020B0503020204020204" charset="-122"/>
                <a:ea typeface="微软雅黑" panose="020B0503020204020204" charset="-122"/>
                <a:sym typeface="+mn-ea"/>
              </a:rPr>
              <a:t>2.</a:t>
            </a:r>
            <a:r>
              <a:rPr lang="zh-CN" altLang="en-US" sz="2000" dirty="0" smtClean="0">
                <a:solidFill>
                  <a:srgbClr val="FF0000"/>
                </a:solidFill>
                <a:latin typeface="微软雅黑" panose="020B0503020204020204" charset="-122"/>
                <a:ea typeface="微软雅黑" panose="020B0503020204020204" charset="-122"/>
                <a:sym typeface="+mn-ea"/>
              </a:rPr>
              <a:t>可以被评定为海南自贸港</a:t>
            </a:r>
            <a:r>
              <a:rPr lang="en-US" altLang="zh-CN" sz="2000" dirty="0" smtClean="0">
                <a:solidFill>
                  <a:srgbClr val="FF0000"/>
                </a:solidFill>
                <a:latin typeface="微软雅黑" panose="020B0503020204020204" charset="-122"/>
                <a:ea typeface="微软雅黑" panose="020B0503020204020204" charset="-122"/>
                <a:sym typeface="+mn-ea"/>
              </a:rPr>
              <a:t>E</a:t>
            </a:r>
            <a:r>
              <a:rPr lang="zh-CN" altLang="en-US" sz="2000" dirty="0" smtClean="0">
                <a:solidFill>
                  <a:srgbClr val="FF0000"/>
                </a:solidFill>
                <a:latin typeface="微软雅黑" panose="020B0503020204020204" charset="-122"/>
                <a:ea typeface="微软雅黑" panose="020B0503020204020204" charset="-122"/>
                <a:sym typeface="+mn-ea"/>
              </a:rPr>
              <a:t>类人才。</a:t>
            </a:r>
            <a:endParaRPr lang="zh-CN" altLang="zh-CN" sz="2000" dirty="0">
              <a:solidFill>
                <a:srgbClr val="FF0000"/>
              </a:solidFill>
              <a:latin typeface="微软雅黑" panose="020B0503020204020204" charset="-122"/>
              <a:ea typeface="微软雅黑" panose="020B0503020204020204" charset="-122"/>
              <a:sym typeface="+mn-ea"/>
            </a:endParaRPr>
          </a:p>
        </p:txBody>
      </p:sp>
      <p:sp>
        <p:nvSpPr>
          <p:cNvPr id="10" name="矩形: 圆角 37"/>
          <p:cNvSpPr/>
          <p:nvPr/>
        </p:nvSpPr>
        <p:spPr>
          <a:xfrm>
            <a:off x="877937" y="3072875"/>
            <a:ext cx="6763539" cy="1163845"/>
          </a:xfrm>
          <a:prstGeom prst="roundRect">
            <a:avLst/>
          </a:prstGeom>
          <a:solidFill>
            <a:srgbClr val="0188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00000"/>
              </a:lnSpc>
            </a:pPr>
            <a:r>
              <a:rPr lang="zh-CN" altLang="en-US" sz="2400" dirty="0" smtClean="0">
                <a:latin typeface="微软雅黑" panose="020B0503020204020204" charset="-122"/>
                <a:ea typeface="微软雅黑" panose="020B0503020204020204" charset="-122"/>
                <a:sym typeface="+mn-ea"/>
              </a:rPr>
              <a:t>   </a:t>
            </a:r>
            <a:r>
              <a:rPr lang="zh-CN" altLang="en-US" sz="2000" dirty="0" smtClean="0">
                <a:latin typeface="微软雅黑" panose="020B0503020204020204" charset="-122"/>
                <a:ea typeface="微软雅黑" panose="020B0503020204020204" charset="-122"/>
                <a:sym typeface="+mn-ea"/>
              </a:rPr>
              <a:t>评审为不合格的仲裁员</a:t>
            </a:r>
            <a:endParaRPr lang="zh-CN" altLang="en-US" sz="2000" dirty="0">
              <a:latin typeface="微软雅黑" panose="020B0503020204020204" charset="-122"/>
              <a:ea typeface="微软雅黑" panose="020B0503020204020204" charset="-122"/>
              <a:sym typeface="+mn-ea"/>
            </a:endParaRPr>
          </a:p>
          <a:p>
            <a:pPr marL="342900" indent="-342900">
              <a:lnSpc>
                <a:spcPct val="130000"/>
              </a:lnSpc>
              <a:buFont typeface="Wingdings" panose="05000000000000000000" charset="0"/>
              <a:buChar char="u"/>
            </a:pPr>
            <a:r>
              <a:rPr lang="en-US" altLang="zh-CN" sz="2000" dirty="0" smtClean="0">
                <a:latin typeface="微软雅黑" panose="020B0503020204020204" charset="-122"/>
                <a:ea typeface="微软雅黑" panose="020B0503020204020204" charset="-122"/>
                <a:sym typeface="+mn-ea"/>
              </a:rPr>
              <a:t>1.</a:t>
            </a:r>
            <a:r>
              <a:rPr lang="zh-CN" altLang="en-US" sz="2000" dirty="0" smtClean="0">
                <a:latin typeface="微软雅黑" panose="020B0503020204020204" charset="-122"/>
                <a:ea typeface="微软雅黑" panose="020B0503020204020204" charset="-122"/>
                <a:sym typeface="+mn-ea"/>
              </a:rPr>
              <a:t>列入仲裁员不良信息库；</a:t>
            </a:r>
            <a:endParaRPr lang="en-US" altLang="zh-CN" sz="2000" dirty="0" smtClean="0">
              <a:latin typeface="微软雅黑" panose="020B0503020204020204" charset="-122"/>
              <a:ea typeface="微软雅黑" panose="020B0503020204020204" charset="-122"/>
              <a:sym typeface="+mn-ea"/>
            </a:endParaRPr>
          </a:p>
          <a:p>
            <a:pPr marL="342900" indent="-342900">
              <a:lnSpc>
                <a:spcPct val="130000"/>
              </a:lnSpc>
              <a:buFont typeface="Wingdings" panose="05000000000000000000" charset="0"/>
              <a:buChar char="u"/>
            </a:pPr>
            <a:r>
              <a:rPr lang="en-US" altLang="zh-CN" sz="2000" dirty="0" smtClean="0">
                <a:latin typeface="微软雅黑" panose="020B0503020204020204" charset="-122"/>
                <a:ea typeface="微软雅黑" panose="020B0503020204020204" charset="-122"/>
                <a:sym typeface="+mn-ea"/>
              </a:rPr>
              <a:t>2.</a:t>
            </a:r>
            <a:r>
              <a:rPr lang="zh-CN" altLang="en-US" sz="2000" dirty="0" smtClean="0">
                <a:latin typeface="微软雅黑" panose="020B0503020204020204" charset="-122"/>
                <a:ea typeface="微软雅黑" panose="020B0503020204020204" charset="-122"/>
                <a:sym typeface="+mn-ea"/>
              </a:rPr>
              <a:t>连续两年评审不合格的，予以解聘。</a:t>
            </a:r>
            <a:endParaRPr lang="zh-CN" altLang="zh-CN" sz="2000" dirty="0">
              <a:latin typeface="微软雅黑" panose="020B0503020204020204" charset="-122"/>
              <a:ea typeface="微软雅黑" panose="020B0503020204020204" charset="-122"/>
              <a:sym typeface="+mn-ea"/>
            </a:endParaRPr>
          </a:p>
        </p:txBody>
      </p:sp>
      <p:pic>
        <p:nvPicPr>
          <p:cNvPr id="12" name="图片 11"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94414" y="944156"/>
            <a:ext cx="8227060" cy="3137059"/>
          </a:xfrm>
        </p:spPr>
        <p:txBody>
          <a:bodyPr>
            <a:normAutofit/>
          </a:bodyPr>
          <a:lstStyle/>
          <a:p>
            <a:pPr>
              <a:lnSpc>
                <a:spcPct val="150000"/>
              </a:lnSpc>
              <a:buNone/>
            </a:pPr>
            <a:r>
              <a:rPr lang="en-US" sz="2000" b="1" dirty="0" smtClean="0">
                <a:solidFill>
                  <a:schemeClr val="tx1"/>
                </a:solidFill>
                <a:latin typeface="微软雅黑" panose="020B0503020204020204" charset="-122"/>
                <a:ea typeface="微软雅黑" panose="020B0503020204020204" charset="-122"/>
              </a:rPr>
              <a:t> </a:t>
            </a:r>
            <a:r>
              <a:rPr sz="2000" b="1" dirty="0" smtClean="0">
                <a:solidFill>
                  <a:schemeClr val="tx1"/>
                </a:solidFill>
                <a:latin typeface="微软雅黑" panose="020B0503020204020204" charset="-122"/>
                <a:ea typeface="微软雅黑" panose="020B0503020204020204" charset="-122"/>
              </a:rPr>
              <a:t>六、仲裁员报酬</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pic>
        <p:nvPicPr>
          <p:cNvPr id="14" name="图片 13" descr="03"/>
          <p:cNvPicPr>
            <a:picLocks noChangeAspect="1"/>
          </p:cNvPicPr>
          <p:nvPr/>
        </p:nvPicPr>
        <p:blipFill>
          <a:blip r:embed="rId6" cstate="print"/>
          <a:stretch>
            <a:fillRect/>
          </a:stretch>
        </p:blipFill>
        <p:spPr>
          <a:xfrm>
            <a:off x="439420" y="326708"/>
            <a:ext cx="1417320" cy="283845"/>
          </a:xfrm>
          <a:prstGeom prst="rect">
            <a:avLst/>
          </a:prstGeom>
        </p:spPr>
      </p:pic>
      <p:sp>
        <p:nvSpPr>
          <p:cNvPr id="12" name="矩形 11"/>
          <p:cNvSpPr/>
          <p:nvPr/>
        </p:nvSpPr>
        <p:spPr>
          <a:xfrm>
            <a:off x="375574" y="838201"/>
            <a:ext cx="8322469" cy="2215991"/>
          </a:xfrm>
          <a:prstGeom prst="rect">
            <a:avLst/>
          </a:prstGeom>
        </p:spPr>
        <p:txBody>
          <a:bodyPr wrap="square">
            <a:spAutoFit/>
          </a:bodyPr>
          <a:lstStyle/>
          <a:p>
            <a:pPr>
              <a:lnSpc>
                <a:spcPct val="150000"/>
              </a:lnSpc>
            </a:pPr>
            <a:r>
              <a:rPr 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sz="2400" b="1" dirty="0" smtClean="0">
                <a:latin typeface="宋体" panose="02010600030101010101" pitchFamily="2" charset="-122"/>
                <a:ea typeface="宋体" panose="02010600030101010101" pitchFamily="2" charset="-122"/>
                <a:cs typeface="宋体" panose="02010600030101010101" pitchFamily="2" charset="-122"/>
              </a:rPr>
              <a:t>   </a:t>
            </a:r>
            <a:r>
              <a:rPr sz="2000" b="1" dirty="0" smtClean="0">
                <a:solidFill>
                  <a:srgbClr val="00B0F0"/>
                </a:solidFill>
                <a:latin typeface="+mn-ea"/>
                <a:cs typeface="宋体" panose="02010600030101010101" pitchFamily="2" charset="-122"/>
              </a:rPr>
              <a:t>支付原则</a:t>
            </a:r>
            <a:r>
              <a:rPr sz="2000" dirty="0">
                <a:solidFill>
                  <a:srgbClr val="00B0F0"/>
                </a:solidFill>
                <a:latin typeface="+mn-ea"/>
                <a:cs typeface="宋体" panose="02010600030101010101" pitchFamily="2" charset="-122"/>
              </a:rPr>
              <a:t>：办案有报酬、</a:t>
            </a:r>
            <a:r>
              <a:rPr sz="2000" dirty="0" smtClean="0">
                <a:solidFill>
                  <a:srgbClr val="00B0F0"/>
                </a:solidFill>
                <a:latin typeface="+mn-ea"/>
                <a:cs typeface="宋体" panose="02010600030101010101" pitchFamily="2" charset="-122"/>
              </a:rPr>
              <a:t>不办案无报酬</a:t>
            </a:r>
            <a:endParaRPr sz="2000" dirty="0">
              <a:solidFill>
                <a:srgbClr val="00B0F0"/>
              </a:solidFill>
              <a:latin typeface="+mn-ea"/>
              <a:cs typeface="宋体" panose="02010600030101010101" pitchFamily="2" charset="-122"/>
            </a:endParaRPr>
          </a:p>
          <a:p>
            <a:pPr>
              <a:lnSpc>
                <a:spcPct val="150000"/>
              </a:lnSpc>
            </a:pPr>
            <a:r>
              <a:rPr lang="en-US" sz="2000" b="1" dirty="0">
                <a:solidFill>
                  <a:srgbClr val="00B0F0"/>
                </a:solidFill>
                <a:latin typeface="+mn-ea"/>
                <a:cs typeface="宋体" panose="02010600030101010101" pitchFamily="2" charset="-122"/>
              </a:rPr>
              <a:t>   </a:t>
            </a:r>
            <a:r>
              <a:rPr lang="en-US" sz="2000" b="1" dirty="0" smtClean="0">
                <a:solidFill>
                  <a:srgbClr val="00B0F0"/>
                </a:solidFill>
                <a:latin typeface="+mn-ea"/>
                <a:cs typeface="宋体" panose="02010600030101010101" pitchFamily="2" charset="-122"/>
              </a:rPr>
              <a:t>   </a:t>
            </a:r>
            <a:r>
              <a:rPr sz="2000" b="1" dirty="0" smtClean="0">
                <a:solidFill>
                  <a:srgbClr val="00B0F0"/>
                </a:solidFill>
                <a:latin typeface="+mn-ea"/>
                <a:cs typeface="宋体" panose="02010600030101010101" pitchFamily="2" charset="-122"/>
              </a:rPr>
              <a:t>报酬分类</a:t>
            </a:r>
            <a:r>
              <a:rPr sz="2000" b="1" dirty="0">
                <a:solidFill>
                  <a:srgbClr val="00B0F0"/>
                </a:solidFill>
                <a:latin typeface="+mn-ea"/>
                <a:cs typeface="宋体" panose="02010600030101010101" pitchFamily="2" charset="-122"/>
              </a:rPr>
              <a:t>：</a:t>
            </a:r>
            <a:r>
              <a:rPr sz="2000" dirty="0">
                <a:solidFill>
                  <a:srgbClr val="00B0F0"/>
                </a:solidFill>
                <a:latin typeface="+mn-ea"/>
                <a:cs typeface="宋体" panose="02010600030101010101" pitchFamily="2" charset="-122"/>
              </a:rPr>
              <a:t>一般报酬和特殊报酬</a:t>
            </a:r>
          </a:p>
          <a:p>
            <a:pPr>
              <a:lnSpc>
                <a:spcPct val="150000"/>
              </a:lnSpc>
            </a:pP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3" name="矩形: 圆角 35"/>
          <p:cNvSpPr/>
          <p:nvPr/>
        </p:nvSpPr>
        <p:spPr>
          <a:xfrm>
            <a:off x="792480" y="2484120"/>
            <a:ext cx="3560366" cy="20387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charset="0"/>
              <a:buChar char="u"/>
            </a:pPr>
            <a:r>
              <a:rPr lang="zh-CN" b="1" dirty="0">
                <a:solidFill>
                  <a:schemeClr val="bg1"/>
                </a:solidFill>
                <a:latin typeface="微软雅黑" panose="020B0503020204020204" charset="-122"/>
                <a:ea typeface="微软雅黑" panose="020B0503020204020204" charset="-122"/>
              </a:rPr>
              <a:t>一般报酬</a:t>
            </a:r>
          </a:p>
          <a:p>
            <a:pPr>
              <a:lnSpc>
                <a:spcPct val="150000"/>
              </a:lnSpc>
            </a:pPr>
            <a:r>
              <a:rPr dirty="0" smtClean="0">
                <a:solidFill>
                  <a:schemeClr val="bg1"/>
                </a:solidFill>
                <a:latin typeface="+mn-ea"/>
                <a:cs typeface="宋体" panose="02010600030101010101" pitchFamily="2" charset="-122"/>
                <a:sym typeface="+mn-ea"/>
              </a:rPr>
              <a:t>按</a:t>
            </a:r>
            <a:r>
              <a:rPr lang="zh-CN" altLang="en-US" dirty="0" smtClean="0">
                <a:solidFill>
                  <a:schemeClr val="bg1"/>
                </a:solidFill>
                <a:latin typeface="+mn-ea"/>
                <a:cs typeface="宋体" panose="02010600030101010101" pitchFamily="2" charset="-122"/>
                <a:sym typeface="+mn-ea"/>
              </a:rPr>
              <a:t>案件标的金额、受理费及</a:t>
            </a:r>
            <a:r>
              <a:rPr lang="zh-CN" dirty="0" smtClean="0">
                <a:solidFill>
                  <a:schemeClr val="bg1"/>
                </a:solidFill>
                <a:latin typeface="+mn-ea"/>
                <a:cs typeface="宋体" panose="02010600030101010101" pitchFamily="2" charset="-122"/>
                <a:sym typeface="+mn-ea"/>
              </a:rPr>
              <a:t>比例</a:t>
            </a:r>
            <a:r>
              <a:rPr dirty="0" smtClean="0">
                <a:solidFill>
                  <a:schemeClr val="bg1"/>
                </a:solidFill>
                <a:latin typeface="+mn-ea"/>
                <a:cs typeface="宋体" panose="02010600030101010101" pitchFamily="2" charset="-122"/>
                <a:sym typeface="+mn-ea"/>
              </a:rPr>
              <a:t>计算的</a:t>
            </a:r>
            <a:r>
              <a:rPr lang="zh-CN" altLang="en-US" dirty="0" smtClean="0">
                <a:solidFill>
                  <a:schemeClr val="bg1"/>
                </a:solidFill>
                <a:latin typeface="+mn-ea"/>
                <a:cs typeface="宋体" panose="02010600030101010101" pitchFamily="2" charset="-122"/>
                <a:sym typeface="+mn-ea"/>
              </a:rPr>
              <a:t>标准</a:t>
            </a:r>
            <a:r>
              <a:rPr dirty="0" smtClean="0">
                <a:solidFill>
                  <a:schemeClr val="bg1"/>
                </a:solidFill>
                <a:latin typeface="+mn-ea"/>
                <a:cs typeface="宋体" panose="02010600030101010101" pitchFamily="2" charset="-122"/>
                <a:sym typeface="+mn-ea"/>
              </a:rPr>
              <a:t>报酬</a:t>
            </a:r>
            <a:r>
              <a:rPr dirty="0">
                <a:solidFill>
                  <a:schemeClr val="bg1"/>
                </a:solidFill>
                <a:latin typeface="+mn-ea"/>
                <a:cs typeface="宋体" panose="02010600030101010101" pitchFamily="2" charset="-122"/>
                <a:sym typeface="+mn-ea"/>
              </a:rPr>
              <a:t>。</a:t>
            </a:r>
            <a:r>
              <a:rPr lang="zh-CN" dirty="0">
                <a:solidFill>
                  <a:schemeClr val="bg1"/>
                </a:solidFill>
                <a:latin typeface="+mn-ea"/>
                <a:cs typeface="宋体" panose="02010600030101010101" pitchFamily="2" charset="-122"/>
                <a:sym typeface="+mn-ea"/>
              </a:rPr>
              <a:t>参照仲裁员办案时间、争议金额、复杂程度及履职情况确定。</a:t>
            </a:r>
          </a:p>
        </p:txBody>
      </p:sp>
      <p:sp>
        <p:nvSpPr>
          <p:cNvPr id="16" name="矩形: 圆角 35"/>
          <p:cNvSpPr/>
          <p:nvPr/>
        </p:nvSpPr>
        <p:spPr>
          <a:xfrm>
            <a:off x="4914900" y="2438399"/>
            <a:ext cx="3715223" cy="203913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0000"/>
              </a:lnSpc>
              <a:buFont typeface="Wingdings" panose="05000000000000000000" charset="0"/>
              <a:buChar char="u"/>
            </a:pPr>
            <a:r>
              <a:rPr sz="1600" b="1" dirty="0">
                <a:solidFill>
                  <a:schemeClr val="bg1"/>
                </a:solidFill>
                <a:latin typeface="+mn-ea"/>
                <a:cs typeface="宋体" panose="02010600030101010101" pitchFamily="2" charset="-122"/>
                <a:sym typeface="+mn-ea"/>
              </a:rPr>
              <a:t>特殊报酬</a:t>
            </a:r>
            <a:endParaRPr sz="1600" b="1" dirty="0">
              <a:solidFill>
                <a:schemeClr val="bg1"/>
              </a:solidFill>
              <a:latin typeface="+mn-ea"/>
              <a:cs typeface="宋体" panose="02010600030101010101" pitchFamily="2" charset="-122"/>
            </a:endParaRPr>
          </a:p>
          <a:p>
            <a:pPr>
              <a:lnSpc>
                <a:spcPct val="100000"/>
              </a:lnSpc>
            </a:pPr>
            <a:r>
              <a:rPr sz="1600" dirty="0">
                <a:solidFill>
                  <a:schemeClr val="bg1"/>
                </a:solidFill>
                <a:latin typeface="+mn-ea"/>
                <a:cs typeface="宋体" panose="02010600030101010101" pitchFamily="2" charset="-122"/>
                <a:sym typeface="+mn-ea"/>
              </a:rPr>
              <a:t>（1）并案报酬（本、反请求并案，</a:t>
            </a:r>
            <a:r>
              <a:rPr sz="1600" dirty="0" smtClean="0">
                <a:solidFill>
                  <a:schemeClr val="bg1"/>
                </a:solidFill>
                <a:latin typeface="+mn-ea"/>
                <a:cs typeface="宋体" panose="02010600030101010101" pitchFamily="2" charset="-122"/>
                <a:sym typeface="+mn-ea"/>
              </a:rPr>
              <a:t>系列</a:t>
            </a:r>
            <a:r>
              <a:rPr lang="zh-CN" altLang="en-US" sz="1600" dirty="0" smtClean="0">
                <a:solidFill>
                  <a:schemeClr val="bg1"/>
                </a:solidFill>
                <a:latin typeface="+mn-ea"/>
                <a:cs typeface="宋体" panose="02010600030101010101" pitchFamily="2" charset="-122"/>
                <a:sym typeface="+mn-ea"/>
              </a:rPr>
              <a:t>或 </a:t>
            </a:r>
            <a:r>
              <a:rPr sz="1600" dirty="0" smtClean="0">
                <a:solidFill>
                  <a:schemeClr val="bg1"/>
                </a:solidFill>
                <a:latin typeface="+mn-ea"/>
                <a:cs typeface="宋体" panose="02010600030101010101" pitchFamily="2" charset="-122"/>
                <a:sym typeface="+mn-ea"/>
              </a:rPr>
              <a:t>集团案</a:t>
            </a:r>
            <a:r>
              <a:rPr sz="1600" dirty="0">
                <a:solidFill>
                  <a:schemeClr val="bg1"/>
                </a:solidFill>
                <a:latin typeface="+mn-ea"/>
                <a:cs typeface="宋体" panose="02010600030101010101" pitchFamily="2" charset="-122"/>
                <a:sym typeface="+mn-ea"/>
              </a:rPr>
              <a:t>）；</a:t>
            </a:r>
            <a:endParaRPr sz="1600" dirty="0">
              <a:solidFill>
                <a:schemeClr val="bg1"/>
              </a:solidFill>
              <a:latin typeface="+mn-ea"/>
              <a:cs typeface="宋体" panose="02010600030101010101" pitchFamily="2" charset="-122"/>
            </a:endParaRPr>
          </a:p>
          <a:p>
            <a:pPr>
              <a:lnSpc>
                <a:spcPct val="100000"/>
              </a:lnSpc>
            </a:pPr>
            <a:r>
              <a:rPr sz="1600" dirty="0">
                <a:solidFill>
                  <a:schemeClr val="bg1"/>
                </a:solidFill>
                <a:latin typeface="+mn-ea"/>
                <a:cs typeface="宋体" panose="02010600030101010101" pitchFamily="2" charset="-122"/>
                <a:sym typeface="+mn-ea"/>
              </a:rPr>
              <a:t>（2）奖励报酬（</a:t>
            </a:r>
            <a:r>
              <a:rPr sz="1600" dirty="0" smtClean="0">
                <a:solidFill>
                  <a:schemeClr val="bg1"/>
                </a:solidFill>
                <a:latin typeface="+mn-ea"/>
                <a:cs typeface="宋体" panose="02010600030101010101" pitchFamily="2" charset="-122"/>
                <a:sym typeface="+mn-ea"/>
              </a:rPr>
              <a:t>调解</a:t>
            </a:r>
            <a:r>
              <a:rPr lang="zh-CN" altLang="en-US" sz="1600" dirty="0" smtClean="0">
                <a:solidFill>
                  <a:schemeClr val="bg1"/>
                </a:solidFill>
                <a:latin typeface="+mn-ea"/>
                <a:cs typeface="宋体" panose="02010600030101010101" pitchFamily="2" charset="-122"/>
                <a:sym typeface="+mn-ea"/>
              </a:rPr>
              <a:t>）</a:t>
            </a:r>
            <a:r>
              <a:rPr sz="1600" dirty="0" smtClean="0">
                <a:solidFill>
                  <a:schemeClr val="bg1"/>
                </a:solidFill>
                <a:latin typeface="+mn-ea"/>
                <a:cs typeface="宋体" panose="02010600030101010101" pitchFamily="2" charset="-122"/>
                <a:sym typeface="+mn-ea"/>
              </a:rPr>
              <a:t>；</a:t>
            </a:r>
            <a:endParaRPr sz="1600" dirty="0">
              <a:solidFill>
                <a:schemeClr val="bg1"/>
              </a:solidFill>
              <a:latin typeface="+mn-ea"/>
              <a:cs typeface="宋体" panose="02010600030101010101" pitchFamily="2" charset="-122"/>
            </a:endParaRPr>
          </a:p>
          <a:p>
            <a:pPr>
              <a:lnSpc>
                <a:spcPct val="100000"/>
              </a:lnSpc>
            </a:pPr>
            <a:r>
              <a:rPr sz="1600" dirty="0">
                <a:solidFill>
                  <a:schemeClr val="bg1"/>
                </a:solidFill>
                <a:latin typeface="+mn-ea"/>
                <a:cs typeface="宋体" panose="02010600030101010101" pitchFamily="2" charset="-122"/>
                <a:sym typeface="+mn-ea"/>
              </a:rPr>
              <a:t>（3）紧急仲裁员报酬；</a:t>
            </a:r>
            <a:endParaRPr sz="1600" dirty="0">
              <a:solidFill>
                <a:schemeClr val="bg1"/>
              </a:solidFill>
              <a:latin typeface="+mn-ea"/>
              <a:cs typeface="宋体" panose="02010600030101010101" pitchFamily="2" charset="-122"/>
            </a:endParaRPr>
          </a:p>
          <a:p>
            <a:pPr>
              <a:lnSpc>
                <a:spcPct val="100000"/>
              </a:lnSpc>
            </a:pPr>
            <a:r>
              <a:rPr sz="1600" dirty="0">
                <a:solidFill>
                  <a:schemeClr val="bg1"/>
                </a:solidFill>
                <a:latin typeface="+mn-ea"/>
                <a:cs typeface="宋体" panose="02010600030101010101" pitchFamily="2" charset="-122"/>
                <a:sym typeface="+mn-ea"/>
              </a:rPr>
              <a:t>（4）协议报酬（</a:t>
            </a:r>
            <a:r>
              <a:rPr sz="1600" dirty="0" smtClean="0">
                <a:solidFill>
                  <a:schemeClr val="bg1"/>
                </a:solidFill>
                <a:latin typeface="+mn-ea"/>
                <a:cs typeface="宋体" panose="02010600030101010101" pitchFamily="2" charset="-122"/>
                <a:sym typeface="+mn-ea"/>
              </a:rPr>
              <a:t>含</a:t>
            </a:r>
            <a:r>
              <a:rPr lang="zh-CN" altLang="en-US" sz="1600" dirty="0" smtClean="0">
                <a:solidFill>
                  <a:schemeClr val="bg1"/>
                </a:solidFill>
                <a:latin typeface="+mn-ea"/>
                <a:cs typeface="宋体" panose="02010600030101010101" pitchFamily="2" charset="-122"/>
                <a:sym typeface="+mn-ea"/>
              </a:rPr>
              <a:t>适用其他规则、</a:t>
            </a:r>
            <a:r>
              <a:rPr sz="1600" dirty="0" smtClean="0">
                <a:solidFill>
                  <a:schemeClr val="bg1"/>
                </a:solidFill>
                <a:latin typeface="+mn-ea"/>
                <a:cs typeface="宋体" panose="02010600030101010101" pitchFamily="2" charset="-122"/>
                <a:sym typeface="+mn-ea"/>
              </a:rPr>
              <a:t>协助临时仲裁</a:t>
            </a:r>
            <a:r>
              <a:rPr sz="1600" dirty="0">
                <a:solidFill>
                  <a:schemeClr val="bg1"/>
                </a:solidFill>
                <a:latin typeface="+mn-ea"/>
                <a:cs typeface="宋体" panose="02010600030101010101" pitchFamily="2" charset="-122"/>
                <a:sym typeface="+mn-ea"/>
              </a:rPr>
              <a:t>）；</a:t>
            </a:r>
            <a:endParaRPr sz="1600" dirty="0">
              <a:solidFill>
                <a:schemeClr val="bg1"/>
              </a:solidFill>
              <a:latin typeface="+mn-ea"/>
              <a:cs typeface="宋体" panose="02010600030101010101" pitchFamily="2" charset="-122"/>
            </a:endParaRPr>
          </a:p>
          <a:p>
            <a:pPr>
              <a:lnSpc>
                <a:spcPct val="100000"/>
              </a:lnSpc>
            </a:pPr>
            <a:r>
              <a:rPr sz="1600" dirty="0">
                <a:solidFill>
                  <a:schemeClr val="bg1"/>
                </a:solidFill>
                <a:latin typeface="+mn-ea"/>
                <a:cs typeface="宋体" panose="02010600030101010101" pitchFamily="2" charset="-122"/>
                <a:sym typeface="+mn-ea"/>
              </a:rPr>
              <a:t>（5）</a:t>
            </a:r>
            <a:r>
              <a:rPr sz="1600" dirty="0" smtClean="0">
                <a:solidFill>
                  <a:schemeClr val="bg1"/>
                </a:solidFill>
                <a:latin typeface="+mn-ea"/>
                <a:cs typeface="宋体" panose="02010600030101010101" pitchFamily="2" charset="-122"/>
                <a:sym typeface="+mn-ea"/>
              </a:rPr>
              <a:t>金融互联网案件仲裁员报酬</a:t>
            </a:r>
            <a:r>
              <a:rPr sz="1600" dirty="0">
                <a:solidFill>
                  <a:schemeClr val="bg1"/>
                </a:solidFill>
                <a:latin typeface="+mn-ea"/>
                <a:cs typeface="宋体" panose="02010600030101010101" pitchFamily="2" charset="-122"/>
                <a:sym typeface="+mn-ea"/>
              </a:rPr>
              <a:t>。</a:t>
            </a:r>
            <a:endParaRPr lang="en-US" altLang="zh-CN" sz="1600" dirty="0">
              <a:solidFill>
                <a:schemeClr val="bg1"/>
              </a:solidFill>
              <a:latin typeface="+mn-ea"/>
              <a:cs typeface="宋体" panose="02010600030101010101" pitchFamily="2" charset="-122"/>
              <a:sym typeface="+mn-ea"/>
            </a:endParaRPr>
          </a:p>
        </p:txBody>
      </p:sp>
      <p:pic>
        <p:nvPicPr>
          <p:cNvPr id="17" name="图片 16" descr="03"/>
          <p:cNvPicPr>
            <a:picLocks noChangeAspect="1"/>
          </p:cNvPicPr>
          <p:nvPr/>
        </p:nvPicPr>
        <p:blipFill>
          <a:blip r:embed="rId7"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plus(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16" grpId="0" animBg="1"/>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86794" y="1165136"/>
            <a:ext cx="8227060" cy="3137059"/>
          </a:xfrm>
        </p:spPr>
        <p:txBody>
          <a:bodyPr>
            <a:normAutofit/>
          </a:bodyPr>
          <a:lstStyle/>
          <a:p>
            <a:pPr>
              <a:lnSpc>
                <a:spcPct val="150000"/>
              </a:lnSpc>
              <a:buNone/>
            </a:pPr>
            <a:r>
              <a:rPr lang="en-US" sz="2000" b="1" dirty="0" smtClean="0">
                <a:solidFill>
                  <a:schemeClr val="tx1"/>
                </a:solidFill>
                <a:latin typeface="微软雅黑" panose="020B0503020204020204" charset="-122"/>
                <a:ea typeface="微软雅黑" panose="020B0503020204020204" charset="-122"/>
              </a:rPr>
              <a:t>    </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12" name="矩形 11"/>
          <p:cNvSpPr/>
          <p:nvPr/>
        </p:nvSpPr>
        <p:spPr>
          <a:xfrm>
            <a:off x="506321" y="1037203"/>
            <a:ext cx="4836402" cy="1200329"/>
          </a:xfrm>
          <a:prstGeom prst="rect">
            <a:avLst/>
          </a:prstGeom>
        </p:spPr>
        <p:txBody>
          <a:bodyPr wrap="square">
            <a:spAutoFit/>
          </a:bodyPr>
          <a:lstStyle/>
          <a:p>
            <a:pPr>
              <a:lnSpc>
                <a:spcPct val="150000"/>
              </a:lnSpc>
            </a:pPr>
            <a:r>
              <a:rPr 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7" name="图片 16" descr="微信图片_20201105172521"/>
          <p:cNvPicPr>
            <a:picLocks noChangeAspect="1"/>
          </p:cNvPicPr>
          <p:nvPr/>
        </p:nvPicPr>
        <p:blipFill>
          <a:blip r:embed="rId6"/>
          <a:stretch>
            <a:fillRect/>
          </a:stretch>
        </p:blipFill>
        <p:spPr>
          <a:xfrm>
            <a:off x="1804528" y="1788542"/>
            <a:ext cx="5684484" cy="2714146"/>
          </a:xfrm>
          <a:prstGeom prst="rect">
            <a:avLst/>
          </a:prstGeom>
        </p:spPr>
      </p:pic>
      <p:sp>
        <p:nvSpPr>
          <p:cNvPr id="19" name="矩形 18"/>
          <p:cNvSpPr/>
          <p:nvPr/>
        </p:nvSpPr>
        <p:spPr>
          <a:xfrm rot="2700000">
            <a:off x="1000486" y="1261429"/>
            <a:ext cx="962961" cy="1224281"/>
          </a:xfrm>
          <a:prstGeom prst="rect">
            <a:avLst/>
          </a:pr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700000">
            <a:off x="7428919" y="1329892"/>
            <a:ext cx="993008" cy="1253404"/>
          </a:xfrm>
          <a:prstGeom prst="rect">
            <a:avLst/>
          </a:prstGeom>
          <a:solidFill>
            <a:srgbClr val="AF4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9"/>
          <p:cNvSpPr txBox="1"/>
          <p:nvPr/>
        </p:nvSpPr>
        <p:spPr>
          <a:xfrm>
            <a:off x="7437195" y="1574926"/>
            <a:ext cx="965981" cy="64633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全国中高水平</a:t>
            </a:r>
            <a:endParaRPr lang="zh-CN" altLang="en-US" b="1" dirty="0">
              <a:solidFill>
                <a:schemeClr val="bg1"/>
              </a:solidFill>
              <a:latin typeface="微软雅黑" panose="020B0503020204020204" charset="-122"/>
              <a:ea typeface="微软雅黑" panose="020B0503020204020204" charset="-122"/>
            </a:endParaRPr>
          </a:p>
        </p:txBody>
      </p:sp>
      <p:sp>
        <p:nvSpPr>
          <p:cNvPr id="22" name="文本框 9"/>
          <p:cNvSpPr txBox="1"/>
          <p:nvPr/>
        </p:nvSpPr>
        <p:spPr>
          <a:xfrm>
            <a:off x="983181" y="1482855"/>
            <a:ext cx="965981" cy="923330"/>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报酬支付不封顶</a:t>
            </a:r>
            <a:endParaRPr lang="zh-CN" altLang="en-US" b="1" dirty="0">
              <a:solidFill>
                <a:schemeClr val="bg1"/>
              </a:solidFill>
              <a:latin typeface="微软雅黑" panose="020B0503020204020204" charset="-122"/>
              <a:ea typeface="微软雅黑" panose="020B0503020204020204" charset="-122"/>
            </a:endParaRPr>
          </a:p>
        </p:txBody>
      </p:sp>
      <p:pic>
        <p:nvPicPr>
          <p:cNvPr id="16" name="图片 15" descr="03"/>
          <p:cNvPicPr>
            <a:picLocks noChangeAspect="1"/>
          </p:cNvPicPr>
          <p:nvPr/>
        </p:nvPicPr>
        <p:blipFill>
          <a:blip r:embed="rId7"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237413" y="1142465"/>
            <a:ext cx="8227060" cy="3137059"/>
          </a:xfrm>
        </p:spPr>
        <p:txBody>
          <a:bodyPr>
            <a:normAutofit/>
          </a:bodyPr>
          <a:lstStyle/>
          <a:p>
            <a:pPr>
              <a:lnSpc>
                <a:spcPct val="150000"/>
              </a:lnSpc>
              <a:buNone/>
            </a:pPr>
            <a:r>
              <a:rPr lang="en-US" sz="2000" b="1" dirty="0" smtClean="0">
                <a:solidFill>
                  <a:schemeClr val="tx1"/>
                </a:solidFill>
                <a:latin typeface="微软雅黑" panose="020B0503020204020204" charset="-122"/>
                <a:ea typeface="微软雅黑" panose="020B0503020204020204" charset="-122"/>
              </a:rPr>
              <a:t>    </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12" name="矩形 11"/>
          <p:cNvSpPr/>
          <p:nvPr/>
        </p:nvSpPr>
        <p:spPr>
          <a:xfrm>
            <a:off x="506321" y="1037203"/>
            <a:ext cx="4836402" cy="1200329"/>
          </a:xfrm>
          <a:prstGeom prst="rect">
            <a:avLst/>
          </a:prstGeom>
        </p:spPr>
        <p:txBody>
          <a:bodyPr wrap="square">
            <a:spAutoFit/>
          </a:bodyPr>
          <a:lstStyle/>
          <a:p>
            <a:pPr>
              <a:lnSpc>
                <a:spcPct val="150000"/>
              </a:lnSpc>
            </a:pPr>
            <a:r>
              <a:rPr 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1" name="文本框 9"/>
          <p:cNvSpPr txBox="1"/>
          <p:nvPr/>
        </p:nvSpPr>
        <p:spPr>
          <a:xfrm>
            <a:off x="7246695" y="1521586"/>
            <a:ext cx="965981" cy="64633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全国中高水平</a:t>
            </a:r>
            <a:endParaRPr lang="zh-CN" altLang="en-US" b="1" dirty="0">
              <a:solidFill>
                <a:schemeClr val="bg1"/>
              </a:solidFill>
              <a:latin typeface="微软雅黑" panose="020B0503020204020204" charset="-122"/>
              <a:ea typeface="微软雅黑" panose="020B0503020204020204" charset="-122"/>
            </a:endParaRPr>
          </a:p>
        </p:txBody>
      </p:sp>
      <p:sp>
        <p:nvSpPr>
          <p:cNvPr id="22" name="文本框 9"/>
          <p:cNvSpPr txBox="1"/>
          <p:nvPr/>
        </p:nvSpPr>
        <p:spPr>
          <a:xfrm>
            <a:off x="983181" y="1482855"/>
            <a:ext cx="965981" cy="923330"/>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报酬支付不封顶</a:t>
            </a:r>
            <a:endParaRPr lang="zh-CN" altLang="en-US" b="1" dirty="0">
              <a:solidFill>
                <a:schemeClr val="bg1"/>
              </a:solidFill>
              <a:latin typeface="微软雅黑" panose="020B0503020204020204" charset="-122"/>
              <a:ea typeface="微软雅黑" panose="020B0503020204020204" charset="-122"/>
            </a:endParaRPr>
          </a:p>
        </p:txBody>
      </p:sp>
      <p:sp>
        <p:nvSpPr>
          <p:cNvPr id="18" name="矩形 17"/>
          <p:cNvSpPr/>
          <p:nvPr/>
        </p:nvSpPr>
        <p:spPr>
          <a:xfrm>
            <a:off x="439267" y="914401"/>
            <a:ext cx="8516767" cy="3840479"/>
          </a:xfrm>
          <a:prstGeom prst="rect">
            <a:avLst/>
          </a:prstGeom>
        </p:spPr>
        <p:txBody>
          <a:bodyPr wrap="square">
            <a:spAutoFit/>
          </a:bodyPr>
          <a:lstStyle/>
          <a:p>
            <a:pPr>
              <a:lnSpc>
                <a:spcPct val="150000"/>
              </a:lnSpc>
            </a:pPr>
            <a:r>
              <a:rPr lang="en-US" altLang="zh-CN" b="1" dirty="0" smtClean="0">
                <a:solidFill>
                  <a:srgbClr val="00B0F0"/>
                </a:solidFill>
                <a:latin typeface="+mn-ea"/>
                <a:cs typeface="宋体" panose="02010600030101010101" pitchFamily="2" charset="-122"/>
              </a:rPr>
              <a:t>     1.</a:t>
            </a:r>
            <a:r>
              <a:rPr lang="zh-CN" altLang="en-US" b="1" dirty="0" smtClean="0">
                <a:solidFill>
                  <a:srgbClr val="00B0F0"/>
                </a:solidFill>
                <a:latin typeface="+mn-ea"/>
                <a:cs typeface="宋体" panose="02010600030101010101" pitchFamily="2" charset="-122"/>
              </a:rPr>
              <a:t>一般报酬计算</a:t>
            </a:r>
            <a:endParaRPr lang="zh-CN" altLang="en-US" dirty="0" smtClean="0">
              <a:solidFill>
                <a:srgbClr val="00B0F0"/>
              </a:solidFill>
              <a:latin typeface="+mn-ea"/>
              <a:cs typeface="宋体" panose="02010600030101010101" pitchFamily="2" charset="-122"/>
            </a:endParaRPr>
          </a:p>
          <a:p>
            <a:pPr marL="342900" indent="-342900">
              <a:lnSpc>
                <a:spcPct val="150000"/>
              </a:lnSpc>
            </a:pPr>
            <a:r>
              <a:rPr lang="zh-CN" altLang="en-US" dirty="0" smtClean="0">
                <a:solidFill>
                  <a:srgbClr val="00B0F0"/>
                </a:solidFill>
                <a:latin typeface="+mn-ea"/>
                <a:cs typeface="宋体" panose="02010600030101010101" pitchFamily="2" charset="-122"/>
              </a:rPr>
              <a:t>     </a:t>
            </a:r>
            <a:r>
              <a:rPr lang="zh-CN" altLang="en-US" dirty="0" smtClean="0">
                <a:solidFill>
                  <a:srgbClr val="00B0F0"/>
                </a:solidFill>
                <a:latin typeface="+mn-ea"/>
                <a:cs typeface="宋体" panose="02010600030101010101" pitchFamily="2" charset="-122"/>
                <a:sym typeface="Symbol"/>
              </a:rPr>
              <a:t>三人庭中</a:t>
            </a:r>
            <a:r>
              <a:rPr lang="zh-CN" altLang="en-US" dirty="0" smtClean="0">
                <a:solidFill>
                  <a:srgbClr val="00B0F0"/>
                </a:solidFill>
                <a:latin typeface="+mn-ea"/>
                <a:cs typeface="宋体" panose="02010600030101010101" pitchFamily="2" charset="-122"/>
              </a:rPr>
              <a:t>首席仲裁员报酬、边裁报酬分配比例是</a:t>
            </a:r>
            <a:r>
              <a:rPr lang="en-US" altLang="zh-CN" dirty="0" smtClean="0">
                <a:solidFill>
                  <a:srgbClr val="00B0F0"/>
                </a:solidFill>
                <a:latin typeface="+mn-ea"/>
                <a:cs typeface="宋体" panose="02010600030101010101" pitchFamily="2" charset="-122"/>
              </a:rPr>
              <a:t>5</a:t>
            </a:r>
            <a:r>
              <a:rPr lang="zh-CN" altLang="en-US" dirty="0" smtClean="0">
                <a:solidFill>
                  <a:srgbClr val="00B0F0"/>
                </a:solidFill>
                <a:latin typeface="+mn-ea"/>
                <a:cs typeface="宋体" panose="02010600030101010101" pitchFamily="2" charset="-122"/>
              </a:rPr>
              <a:t>：</a:t>
            </a:r>
            <a:r>
              <a:rPr lang="en-US" altLang="zh-CN" dirty="0" smtClean="0">
                <a:solidFill>
                  <a:srgbClr val="00B0F0"/>
                </a:solidFill>
                <a:latin typeface="+mn-ea"/>
                <a:cs typeface="宋体" panose="02010600030101010101" pitchFamily="2" charset="-122"/>
              </a:rPr>
              <a:t>2.5</a:t>
            </a:r>
            <a:r>
              <a:rPr lang="zh-CN" altLang="en-US" dirty="0" smtClean="0">
                <a:solidFill>
                  <a:srgbClr val="00B0F0"/>
                </a:solidFill>
                <a:latin typeface="+mn-ea"/>
                <a:cs typeface="宋体" panose="02010600030101010101" pitchFamily="2" charset="-122"/>
              </a:rPr>
              <a:t>：</a:t>
            </a:r>
            <a:r>
              <a:rPr lang="en-US" altLang="zh-CN" dirty="0" smtClean="0">
                <a:solidFill>
                  <a:srgbClr val="00B0F0"/>
                </a:solidFill>
                <a:latin typeface="+mn-ea"/>
                <a:cs typeface="宋体" panose="02010600030101010101" pitchFamily="2" charset="-122"/>
              </a:rPr>
              <a:t>2.5</a:t>
            </a:r>
            <a:endParaRPr lang="zh-CN" altLang="en-US" dirty="0" smtClean="0">
              <a:solidFill>
                <a:srgbClr val="00B0F0"/>
              </a:solidFill>
              <a:latin typeface="+mn-ea"/>
              <a:cs typeface="宋体" panose="02010600030101010101" pitchFamily="2" charset="-122"/>
            </a:endParaRPr>
          </a:p>
          <a:p>
            <a:pPr marL="342900" indent="-342900">
              <a:lnSpc>
                <a:spcPct val="150000"/>
              </a:lnSpc>
            </a:pPr>
            <a:r>
              <a:rPr lang="zh-CN" altLang="en-US" dirty="0" smtClean="0">
                <a:solidFill>
                  <a:srgbClr val="00B0F0"/>
                </a:solidFill>
                <a:latin typeface="+mn-ea"/>
                <a:cs typeface="宋体" panose="02010600030101010101" pitchFamily="2" charset="-122"/>
                <a:sym typeface="Symbol"/>
              </a:rPr>
              <a:t>     </a:t>
            </a:r>
            <a:r>
              <a:rPr lang="zh-CN" altLang="en-US" dirty="0" smtClean="0">
                <a:solidFill>
                  <a:srgbClr val="00B0F0"/>
                </a:solidFill>
                <a:latin typeface="+mn-ea"/>
                <a:cs typeface="宋体" panose="02010600030101010101" pitchFamily="2" charset="-122"/>
              </a:rPr>
              <a:t>独任、首席不少于</a:t>
            </a:r>
            <a:r>
              <a:rPr lang="en-US" altLang="zh-CN" dirty="0" smtClean="0">
                <a:solidFill>
                  <a:srgbClr val="00B0F0"/>
                </a:solidFill>
                <a:latin typeface="+mn-ea"/>
                <a:cs typeface="宋体" panose="02010600030101010101" pitchFamily="2" charset="-122"/>
              </a:rPr>
              <a:t>2000</a:t>
            </a:r>
            <a:r>
              <a:rPr lang="zh-CN" altLang="en-US" dirty="0" smtClean="0">
                <a:solidFill>
                  <a:srgbClr val="00B0F0"/>
                </a:solidFill>
                <a:latin typeface="+mn-ea"/>
                <a:cs typeface="宋体" panose="02010600030101010101" pitchFamily="2" charset="-122"/>
              </a:rPr>
              <a:t>元，边裁不少于</a:t>
            </a:r>
            <a:r>
              <a:rPr lang="en-US" altLang="zh-CN" dirty="0" smtClean="0">
                <a:solidFill>
                  <a:srgbClr val="00B0F0"/>
                </a:solidFill>
                <a:latin typeface="+mn-ea"/>
                <a:cs typeface="宋体" panose="02010600030101010101" pitchFamily="2" charset="-122"/>
              </a:rPr>
              <a:t>1000</a:t>
            </a:r>
            <a:r>
              <a:rPr lang="zh-CN" altLang="en-US" dirty="0" smtClean="0">
                <a:solidFill>
                  <a:srgbClr val="00B0F0"/>
                </a:solidFill>
                <a:latin typeface="+mn-ea"/>
                <a:cs typeface="宋体" panose="02010600030101010101" pitchFamily="2" charset="-122"/>
              </a:rPr>
              <a:t>元（最低保障）</a:t>
            </a:r>
          </a:p>
          <a:p>
            <a:pPr marL="342900" indent="-342900">
              <a:lnSpc>
                <a:spcPct val="150000"/>
              </a:lnSpc>
            </a:pPr>
            <a:r>
              <a:rPr lang="zh-CN" altLang="en-US" dirty="0" smtClean="0">
                <a:latin typeface="+mn-ea"/>
                <a:cs typeface="宋体" panose="02010600030101010101" pitchFamily="2" charset="-122"/>
              </a:rPr>
              <a:t>    </a:t>
            </a:r>
            <a:r>
              <a:rPr lang="zh-CN" altLang="en-US" dirty="0" smtClean="0">
                <a:solidFill>
                  <a:srgbClr val="00B0F0"/>
                </a:solidFill>
                <a:latin typeface="+mn-ea"/>
                <a:cs typeface="宋体" panose="02010600030101010101" pitchFamily="2" charset="-122"/>
              </a:rPr>
              <a:t>举例</a:t>
            </a:r>
            <a:r>
              <a:rPr lang="en-US" altLang="zh-CN" dirty="0" smtClean="0">
                <a:solidFill>
                  <a:srgbClr val="00B0F0"/>
                </a:solidFill>
                <a:latin typeface="+mn-ea"/>
                <a:cs typeface="宋体" panose="02010600030101010101" pitchFamily="2" charset="-122"/>
              </a:rPr>
              <a:t>:500</a:t>
            </a:r>
            <a:r>
              <a:rPr lang="zh-CN" altLang="en-US" dirty="0" smtClean="0">
                <a:solidFill>
                  <a:srgbClr val="00B0F0"/>
                </a:solidFill>
                <a:latin typeface="+mn-ea"/>
                <a:cs typeface="宋体" panose="02010600030101010101" pitchFamily="2" charset="-122"/>
              </a:rPr>
              <a:t>万元的案件，三人庭、独任庭</a:t>
            </a:r>
          </a:p>
          <a:p>
            <a:pPr marL="342900" indent="-342900">
              <a:lnSpc>
                <a:spcPct val="150000"/>
              </a:lnSpc>
            </a:pPr>
            <a:r>
              <a:rPr lang="zh-CN" altLang="en-US" dirty="0" smtClean="0">
                <a:solidFill>
                  <a:srgbClr val="00B0F0"/>
                </a:solidFill>
                <a:latin typeface="+mn-ea"/>
                <a:cs typeface="宋体" panose="02010600030101010101" pitchFamily="2" charset="-122"/>
              </a:rPr>
              <a:t>    </a:t>
            </a:r>
            <a:r>
              <a:rPr lang="zh-CN" altLang="en-US" sz="1600" dirty="0" smtClean="0">
                <a:solidFill>
                  <a:srgbClr val="00B0F0"/>
                </a:solidFill>
                <a:latin typeface="+mn-ea"/>
                <a:cs typeface="宋体" panose="02010600030101010101" pitchFamily="2" charset="-122"/>
              </a:rPr>
              <a:t>（</a:t>
            </a:r>
            <a:r>
              <a:rPr lang="en-US" altLang="zh-CN" sz="1600" dirty="0" smtClean="0">
                <a:solidFill>
                  <a:srgbClr val="00B0F0"/>
                </a:solidFill>
                <a:latin typeface="+mn-ea"/>
                <a:cs typeface="宋体" panose="02010600030101010101" pitchFamily="2" charset="-122"/>
              </a:rPr>
              <a:t>1</a:t>
            </a:r>
            <a:r>
              <a:rPr lang="zh-CN" altLang="en-US" sz="1600" dirty="0" smtClean="0">
                <a:solidFill>
                  <a:srgbClr val="00B0F0"/>
                </a:solidFill>
                <a:latin typeface="+mn-ea"/>
                <a:cs typeface="宋体" panose="02010600030101010101" pitchFamily="2" charset="-122"/>
              </a:rPr>
              <a:t>）受理费：</a:t>
            </a:r>
            <a:r>
              <a:rPr lang="en-US" altLang="zh-CN" sz="1600" dirty="0" smtClean="0">
                <a:solidFill>
                  <a:srgbClr val="00B0F0"/>
                </a:solidFill>
                <a:latin typeface="+mn-ea"/>
                <a:cs typeface="宋体" panose="02010600030101010101" pitchFamily="2" charset="-122"/>
              </a:rPr>
              <a:t>5,000,000×0.48%+11,900=35,900</a:t>
            </a:r>
            <a:r>
              <a:rPr lang="zh-CN" altLang="en-US" sz="1600" dirty="0" smtClean="0">
                <a:solidFill>
                  <a:srgbClr val="00B0F0"/>
                </a:solidFill>
                <a:latin typeface="+mn-ea"/>
                <a:cs typeface="宋体" panose="02010600030101010101" pitchFamily="2" charset="-122"/>
              </a:rPr>
              <a:t>元</a:t>
            </a:r>
          </a:p>
          <a:p>
            <a:pPr marL="342900" indent="-342900">
              <a:lnSpc>
                <a:spcPct val="150000"/>
              </a:lnSpc>
            </a:pPr>
            <a:r>
              <a:rPr lang="zh-CN" altLang="en-US" sz="1600" dirty="0" smtClean="0">
                <a:solidFill>
                  <a:srgbClr val="00B0F0"/>
                </a:solidFill>
                <a:latin typeface="+mn-ea"/>
                <a:cs typeface="宋体" panose="02010600030101010101" pitchFamily="2" charset="-122"/>
              </a:rPr>
              <a:t>    （</a:t>
            </a:r>
            <a:r>
              <a:rPr lang="en-US" altLang="zh-CN" sz="1600" dirty="0" smtClean="0">
                <a:solidFill>
                  <a:srgbClr val="00B0F0"/>
                </a:solidFill>
                <a:latin typeface="+mn-ea"/>
                <a:cs typeface="宋体" panose="02010600030101010101" pitchFamily="2" charset="-122"/>
              </a:rPr>
              <a:t>2</a:t>
            </a:r>
            <a:r>
              <a:rPr lang="zh-CN" altLang="en-US" sz="1600" dirty="0" smtClean="0">
                <a:solidFill>
                  <a:srgbClr val="00B0F0"/>
                </a:solidFill>
                <a:latin typeface="+mn-ea"/>
                <a:cs typeface="宋体" panose="02010600030101010101" pitchFamily="2" charset="-122"/>
              </a:rPr>
              <a:t>）报酬：</a:t>
            </a:r>
            <a:r>
              <a:rPr lang="en-US" altLang="zh-CN" sz="1600" dirty="0" smtClean="0">
                <a:solidFill>
                  <a:srgbClr val="00B0F0"/>
                </a:solidFill>
                <a:latin typeface="+mn-ea"/>
                <a:cs typeface="宋体" panose="02010600030101010101" pitchFamily="2" charset="-122"/>
              </a:rPr>
              <a:t>35,900×40%=14,360</a:t>
            </a:r>
            <a:r>
              <a:rPr lang="zh-CN" altLang="en-US" sz="1600" dirty="0" smtClean="0">
                <a:solidFill>
                  <a:srgbClr val="00B0F0"/>
                </a:solidFill>
                <a:latin typeface="+mn-ea"/>
                <a:cs typeface="宋体" panose="02010600030101010101" pitchFamily="2" charset="-122"/>
              </a:rPr>
              <a:t>元（三人庭）， </a:t>
            </a:r>
            <a:r>
              <a:rPr lang="en-US" altLang="zh-CN" sz="1600" dirty="0" smtClean="0">
                <a:solidFill>
                  <a:srgbClr val="00B0F0"/>
                </a:solidFill>
                <a:latin typeface="+mn-ea"/>
                <a:cs typeface="宋体" panose="02010600030101010101" pitchFamily="2" charset="-122"/>
              </a:rPr>
              <a:t>35,900×20%=7,180</a:t>
            </a:r>
            <a:r>
              <a:rPr lang="zh-CN" altLang="en-US" sz="1600" dirty="0" smtClean="0">
                <a:solidFill>
                  <a:srgbClr val="00B0F0"/>
                </a:solidFill>
                <a:latin typeface="+mn-ea"/>
                <a:cs typeface="宋体" panose="02010600030101010101" pitchFamily="2" charset="-122"/>
              </a:rPr>
              <a:t>元（独任庭）</a:t>
            </a:r>
          </a:p>
          <a:p>
            <a:pPr marL="342900" indent="-342900">
              <a:lnSpc>
                <a:spcPct val="150000"/>
              </a:lnSpc>
            </a:pPr>
            <a:r>
              <a:rPr lang="zh-CN" altLang="en-US" sz="1600" dirty="0" smtClean="0">
                <a:solidFill>
                  <a:srgbClr val="00B0F0"/>
                </a:solidFill>
                <a:latin typeface="+mn-ea"/>
                <a:cs typeface="宋体" panose="02010600030101010101" pitchFamily="2" charset="-122"/>
              </a:rPr>
              <a:t>     （</a:t>
            </a:r>
            <a:r>
              <a:rPr lang="en-US" altLang="zh-CN" sz="1600" dirty="0" smtClean="0">
                <a:solidFill>
                  <a:srgbClr val="00B0F0"/>
                </a:solidFill>
                <a:latin typeface="+mn-ea"/>
                <a:cs typeface="宋体" panose="02010600030101010101" pitchFamily="2" charset="-122"/>
              </a:rPr>
              <a:t>3</a:t>
            </a:r>
            <a:r>
              <a:rPr lang="zh-CN" altLang="en-US" sz="1600" dirty="0" smtClean="0">
                <a:solidFill>
                  <a:srgbClr val="00B0F0"/>
                </a:solidFill>
                <a:latin typeface="+mn-ea"/>
                <a:cs typeface="宋体" panose="02010600030101010101" pitchFamily="2" charset="-122"/>
              </a:rPr>
              <a:t>）三人庭，低于上档</a:t>
            </a:r>
            <a:r>
              <a:rPr lang="en-US" altLang="zh-CN" sz="1600" dirty="0" smtClean="0">
                <a:solidFill>
                  <a:srgbClr val="00B0F0"/>
                </a:solidFill>
                <a:latin typeface="+mn-ea"/>
                <a:cs typeface="宋体" panose="02010600030101010101" pitchFamily="2" charset="-122"/>
              </a:rPr>
              <a:t>16608</a:t>
            </a:r>
            <a:r>
              <a:rPr lang="zh-CN" altLang="en-US" sz="1600" dirty="0" smtClean="0">
                <a:solidFill>
                  <a:srgbClr val="00B0F0"/>
                </a:solidFill>
                <a:latin typeface="+mn-ea"/>
                <a:cs typeface="宋体" panose="02010600030101010101" pitchFamily="2" charset="-122"/>
              </a:rPr>
              <a:t>元，按上档付酬，三人分配：首席</a:t>
            </a:r>
            <a:r>
              <a:rPr lang="en-US" altLang="zh-CN" sz="1600" dirty="0" smtClean="0">
                <a:solidFill>
                  <a:srgbClr val="00B0F0"/>
                </a:solidFill>
                <a:latin typeface="+mn-ea"/>
                <a:cs typeface="宋体" panose="02010600030101010101" pitchFamily="2" charset="-122"/>
              </a:rPr>
              <a:t>83,04</a:t>
            </a:r>
            <a:r>
              <a:rPr lang="zh-CN" altLang="en-US" sz="1600" dirty="0" smtClean="0">
                <a:solidFill>
                  <a:srgbClr val="00B0F0"/>
                </a:solidFill>
                <a:latin typeface="+mn-ea"/>
                <a:cs typeface="宋体" panose="02010600030101010101" pitchFamily="2" charset="-122"/>
              </a:rPr>
              <a:t>元，边裁各</a:t>
            </a:r>
            <a:r>
              <a:rPr lang="en-US" altLang="zh-CN" sz="1600" dirty="0" smtClean="0">
                <a:solidFill>
                  <a:srgbClr val="00B0F0"/>
                </a:solidFill>
                <a:latin typeface="+mn-ea"/>
                <a:cs typeface="宋体" panose="02010600030101010101" pitchFamily="2" charset="-122"/>
              </a:rPr>
              <a:t>4,152</a:t>
            </a:r>
            <a:r>
              <a:rPr lang="zh-CN" altLang="en-US" sz="1600" dirty="0" smtClean="0">
                <a:solidFill>
                  <a:srgbClr val="00B0F0"/>
                </a:solidFill>
                <a:latin typeface="+mn-ea"/>
                <a:cs typeface="宋体" panose="02010600030101010101" pitchFamily="2" charset="-122"/>
              </a:rPr>
              <a:t>元；  </a:t>
            </a:r>
          </a:p>
          <a:p>
            <a:pPr marL="342900" indent="-342900">
              <a:lnSpc>
                <a:spcPct val="150000"/>
              </a:lnSpc>
            </a:pPr>
            <a:r>
              <a:rPr lang="zh-CN" altLang="en-US" sz="1600" dirty="0" smtClean="0">
                <a:solidFill>
                  <a:srgbClr val="00B0F0"/>
                </a:solidFill>
                <a:latin typeface="+mn-ea"/>
                <a:cs typeface="宋体" panose="02010600030101010101" pitchFamily="2" charset="-122"/>
              </a:rPr>
              <a:t>       独任庭低于上档</a:t>
            </a:r>
            <a:r>
              <a:rPr lang="en-US" altLang="zh-CN" sz="1600" dirty="0" smtClean="0">
                <a:solidFill>
                  <a:srgbClr val="00B0F0"/>
                </a:solidFill>
                <a:latin typeface="+mn-ea"/>
                <a:cs typeface="宋体" panose="02010600030101010101" pitchFamily="2" charset="-122"/>
              </a:rPr>
              <a:t>7,665</a:t>
            </a:r>
            <a:r>
              <a:rPr lang="zh-CN" altLang="en-US" sz="1600" dirty="0" smtClean="0">
                <a:solidFill>
                  <a:srgbClr val="00B0F0"/>
                </a:solidFill>
                <a:latin typeface="+mn-ea"/>
                <a:cs typeface="宋体" panose="02010600030101010101" pitchFamily="2" charset="-122"/>
              </a:rPr>
              <a:t>元，按上档付酬</a:t>
            </a:r>
            <a:r>
              <a:rPr lang="zh-CN" altLang="en-US" dirty="0" smtClean="0">
                <a:solidFill>
                  <a:srgbClr val="00B0F0"/>
                </a:solidFill>
                <a:latin typeface="+mn-ea"/>
                <a:cs typeface="宋体" panose="02010600030101010101" pitchFamily="2" charset="-122"/>
              </a:rPr>
              <a:t>。</a:t>
            </a:r>
          </a:p>
        </p:txBody>
      </p:sp>
      <p:pic>
        <p:nvPicPr>
          <p:cNvPr id="13" name="图片 12"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0"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33894" y="1074452"/>
            <a:ext cx="8227060" cy="3744196"/>
          </a:xfrm>
        </p:spPr>
        <p:txBody>
          <a:bodyPr>
            <a:normAutofit/>
          </a:bodyPr>
          <a:lstStyle/>
          <a:p>
            <a:pPr marL="0" indent="0" algn="ctr">
              <a:buNone/>
            </a:pPr>
            <a:endParaRPr lang="en-US" altLang="zh-CN" sz="3200" b="1" dirty="0" smtClean="0">
              <a:solidFill>
                <a:srgbClr val="00B0F0"/>
              </a:solidFill>
              <a:latin typeface="华文行楷" pitchFamily="2" charset="-122"/>
              <a:ea typeface="华文行楷" pitchFamily="2" charset="-122"/>
            </a:endParaRPr>
          </a:p>
          <a:p>
            <a:pPr marL="0" indent="0" algn="ctr">
              <a:buNone/>
            </a:pPr>
            <a:endParaRPr lang="en-US" altLang="zh-CN" sz="3200" b="1" dirty="0" smtClean="0">
              <a:solidFill>
                <a:srgbClr val="00B0F0"/>
              </a:solidFill>
              <a:latin typeface="华文行楷" pitchFamily="2" charset="-122"/>
              <a:ea typeface="华文行楷" pitchFamily="2" charset="-122"/>
            </a:endParaRPr>
          </a:p>
          <a:p>
            <a:pPr marL="0" indent="0" algn="ctr">
              <a:buNone/>
            </a:pPr>
            <a:r>
              <a:rPr lang="en-US" altLang="zh-CN" sz="3200" b="1" dirty="0" smtClean="0">
                <a:solidFill>
                  <a:srgbClr val="00B0F0"/>
                </a:solidFill>
                <a:latin typeface="华文行楷" pitchFamily="2" charset="-122"/>
                <a:ea typeface="华文行楷" pitchFamily="2" charset="-122"/>
              </a:rPr>
              <a:t> </a:t>
            </a:r>
          </a:p>
        </p:txBody>
      </p:sp>
      <p:pic>
        <p:nvPicPr>
          <p:cNvPr id="5" name="图片 4" descr="02"/>
          <p:cNvPicPr>
            <a:picLocks noChangeAspect="1"/>
          </p:cNvPicPr>
          <p:nvPr/>
        </p:nvPicPr>
        <p:blipFill>
          <a:blip r:embed="rId11"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12"/>
          <a:stretch>
            <a:fillRect/>
          </a:stretch>
        </p:blipFill>
        <p:spPr>
          <a:xfrm>
            <a:off x="0" y="0"/>
            <a:ext cx="9144000" cy="936784"/>
          </a:xfrm>
          <a:prstGeom prst="rect">
            <a:avLst/>
          </a:prstGeom>
        </p:spPr>
      </p:pic>
      <p:sp>
        <p:nvSpPr>
          <p:cNvPr id="13" name="矩形 12"/>
          <p:cNvSpPr/>
          <p:nvPr/>
        </p:nvSpPr>
        <p:spPr>
          <a:xfrm>
            <a:off x="1070811" y="3077077"/>
            <a:ext cx="637673" cy="1015663"/>
          </a:xfrm>
          <a:prstGeom prst="rect">
            <a:avLst/>
          </a:prstGeom>
        </p:spPr>
        <p:txBody>
          <a:bodyPr wrap="square">
            <a:spAutoFit/>
          </a:bodyPr>
          <a:lstStyle/>
          <a:p>
            <a:r>
              <a:rPr lang="zh-CN" altLang="en-US" sz="6000" dirty="0">
                <a:solidFill>
                  <a:schemeClr val="bg1"/>
                </a:solidFill>
                <a:latin typeface="方正楷体简体" panose="03000509000000000000" charset="-122"/>
                <a:ea typeface="方正楷体简体" panose="03000509000000000000" charset="-122"/>
              </a:rPr>
              <a:t>录</a:t>
            </a:r>
          </a:p>
        </p:txBody>
      </p:sp>
      <p:sp>
        <p:nvSpPr>
          <p:cNvPr id="16" name="文本框 4"/>
          <p:cNvSpPr txBox="1"/>
          <p:nvPr/>
        </p:nvSpPr>
        <p:spPr>
          <a:xfrm>
            <a:off x="1032952" y="1945358"/>
            <a:ext cx="655227" cy="1015663"/>
          </a:xfrm>
          <a:prstGeom prst="rect">
            <a:avLst/>
          </a:prstGeom>
          <a:noFill/>
        </p:spPr>
        <p:txBody>
          <a:bodyPr wrap="square" rtlCol="0">
            <a:spAutoFit/>
          </a:bodyPr>
          <a:lstStyle/>
          <a:p>
            <a:r>
              <a:rPr lang="zh-CN" altLang="en-US" sz="6000" dirty="0">
                <a:solidFill>
                  <a:schemeClr val="bg1"/>
                </a:solidFill>
                <a:latin typeface="方正楷体简体" panose="03000509000000000000" charset="-122"/>
                <a:ea typeface="方正楷体简体" panose="03000509000000000000" charset="-122"/>
              </a:rPr>
              <a:t>目</a:t>
            </a:r>
          </a:p>
        </p:txBody>
      </p:sp>
      <p:sp>
        <p:nvSpPr>
          <p:cNvPr id="29" name="文本框 2"/>
          <p:cNvSpPr txBox="1"/>
          <p:nvPr>
            <p:custDataLst>
              <p:tags r:id="rId2"/>
            </p:custDataLst>
          </p:nvPr>
        </p:nvSpPr>
        <p:spPr>
          <a:xfrm>
            <a:off x="2168866" y="1264482"/>
            <a:ext cx="5622427" cy="350044"/>
          </a:xfrm>
          <a:prstGeom prst="rect">
            <a:avLst/>
          </a:prstGeom>
          <a:noFill/>
        </p:spPr>
        <p:txBody>
          <a:bodyPr wrap="square" rtlCol="0">
            <a:noAutofit/>
          </a:bodyPr>
          <a:lstStyle/>
          <a:p>
            <a:pPr algn="ctr"/>
            <a:r>
              <a:rPr lang="zh-CN" altLang="en-US" sz="2800" b="1" spc="300" noProof="1" smtClean="0">
                <a:latin typeface="Arial" panose="020B0604020202020204" pitchFamily="34" charset="0"/>
                <a:ea typeface="微软雅黑" panose="020B0503020204020204" charset="-122"/>
                <a:sym typeface="Arial" panose="020B0604020202020204" pitchFamily="34" charset="0"/>
              </a:rPr>
              <a:t>本课程涉及的主要法律及文件</a:t>
            </a:r>
            <a:endParaRPr lang="zh-CN" altLang="en-US" sz="2800" b="1" spc="300" noProof="1">
              <a:latin typeface="Arial" panose="020B0604020202020204" pitchFamily="34" charset="0"/>
              <a:ea typeface="微软雅黑" panose="020B0503020204020204" charset="-122"/>
              <a:sym typeface="Arial" panose="020B0604020202020204" pitchFamily="34" charset="0"/>
            </a:endParaRPr>
          </a:p>
        </p:txBody>
      </p:sp>
      <p:sp>
        <p:nvSpPr>
          <p:cNvPr id="30" name="文本框 2"/>
          <p:cNvSpPr txBox="1"/>
          <p:nvPr>
            <p:custDataLst>
              <p:tags r:id="rId3"/>
            </p:custDataLst>
          </p:nvPr>
        </p:nvSpPr>
        <p:spPr>
          <a:xfrm>
            <a:off x="2229323" y="1985233"/>
            <a:ext cx="5032978"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中华人民共和国仲裁法</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sp>
        <p:nvSpPr>
          <p:cNvPr id="31" name="文本框 2"/>
          <p:cNvSpPr txBox="1"/>
          <p:nvPr>
            <p:custDataLst>
              <p:tags r:id="rId4"/>
            </p:custDataLst>
          </p:nvPr>
        </p:nvSpPr>
        <p:spPr>
          <a:xfrm>
            <a:off x="1594533" y="2529339"/>
            <a:ext cx="6106075"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海南国际仲裁院仲裁规则</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sp>
        <p:nvSpPr>
          <p:cNvPr id="32" name="文本框 2"/>
          <p:cNvSpPr txBox="1"/>
          <p:nvPr>
            <p:custDataLst>
              <p:tags r:id="rId5"/>
            </p:custDataLst>
          </p:nvPr>
        </p:nvSpPr>
        <p:spPr>
          <a:xfrm>
            <a:off x="1360266" y="3118787"/>
            <a:ext cx="6710637"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海南国际仲裁院仲裁员管理办法</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sp>
        <p:nvSpPr>
          <p:cNvPr id="33" name="文本框 2"/>
          <p:cNvSpPr txBox="1"/>
          <p:nvPr>
            <p:custDataLst>
              <p:tags r:id="rId6"/>
            </p:custDataLst>
          </p:nvPr>
        </p:nvSpPr>
        <p:spPr>
          <a:xfrm>
            <a:off x="4185151" y="3407843"/>
            <a:ext cx="2644775"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 </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sp>
        <p:nvSpPr>
          <p:cNvPr id="34" name="文本框 2"/>
          <p:cNvSpPr txBox="1"/>
          <p:nvPr>
            <p:custDataLst>
              <p:tags r:id="rId7"/>
            </p:custDataLst>
          </p:nvPr>
        </p:nvSpPr>
        <p:spPr>
          <a:xfrm>
            <a:off x="4268278" y="3968952"/>
            <a:ext cx="2644775" cy="350044"/>
          </a:xfrm>
          <a:prstGeom prst="rect">
            <a:avLst/>
          </a:prstGeom>
          <a:noFill/>
        </p:spPr>
        <p:txBody>
          <a:bodyPr wrap="square" rtlCol="0">
            <a:noAutofit/>
          </a:bodyPr>
          <a:lstStyle/>
          <a:p>
            <a:pPr algn="ctr"/>
            <a:r>
              <a:rPr lang="zh-CN" altLang="en-US" sz="2800" b="1" spc="300" noProof="1"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  </a:t>
            </a:r>
            <a:r>
              <a:rPr lang="zh-CN" altLang="en-US" sz="2800" b="1" spc="300" noProof="1" smtClean="0">
                <a:solidFill>
                  <a:srgbClr val="00B0F0"/>
                </a:solidFill>
                <a:latin typeface="Arial" panose="020B0604020202020204" pitchFamily="34" charset="0"/>
                <a:ea typeface="微软雅黑" panose="020B0503020204020204" charset="-122"/>
                <a:sym typeface="Arial" panose="020B0604020202020204" pitchFamily="34" charset="0"/>
              </a:rPr>
              <a:t> </a:t>
            </a:r>
            <a:endParaRPr lang="zh-CN" altLang="en-US" sz="2800" b="1" spc="300" noProof="1">
              <a:solidFill>
                <a:srgbClr val="00B0F0"/>
              </a:solidFill>
              <a:latin typeface="Arial" panose="020B0604020202020204" pitchFamily="34" charset="0"/>
              <a:ea typeface="微软雅黑" panose="020B0503020204020204" charset="-122"/>
              <a:sym typeface="Arial" panose="020B0604020202020204" pitchFamily="34" charset="0"/>
            </a:endParaRPr>
          </a:p>
        </p:txBody>
      </p:sp>
      <p:sp>
        <p:nvSpPr>
          <p:cNvPr id="35" name="文本框 2"/>
          <p:cNvSpPr txBox="1"/>
          <p:nvPr>
            <p:custDataLst>
              <p:tags r:id="rId8"/>
            </p:custDataLst>
          </p:nvPr>
        </p:nvSpPr>
        <p:spPr>
          <a:xfrm>
            <a:off x="4396748" y="4382699"/>
            <a:ext cx="2644775" cy="350044"/>
          </a:xfrm>
          <a:prstGeom prst="rect">
            <a:avLst/>
          </a:prstGeom>
          <a:noFill/>
        </p:spPr>
        <p:txBody>
          <a:bodyPr wrap="square" rtlCol="0">
            <a:noAutofit/>
          </a:bodyPr>
          <a:lstStyle/>
          <a:p>
            <a:pPr algn="ctr"/>
            <a:endParaRPr lang="zh-CN" altLang="en-US" sz="2800" b="1" spc="300" noProof="1">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36" name="ïsļïdê"/>
          <p:cNvSpPr/>
          <p:nvPr/>
        </p:nvSpPr>
        <p:spPr bwMode="auto">
          <a:xfrm>
            <a:off x="1103325" y="1218570"/>
            <a:ext cx="1226612" cy="431494"/>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gradFill>
            <a:gsLst>
              <a:gs pos="0">
                <a:schemeClr val="accent1"/>
              </a:gs>
              <a:gs pos="100000">
                <a:schemeClr val="accent1">
                  <a:lumMod val="60000"/>
                  <a:lumOff val="40000"/>
                </a:schemeClr>
              </a:gs>
            </a:gsLst>
            <a:lin ang="5400000" scaled="0"/>
          </a:gradFill>
          <a:ln w="9525">
            <a:noFill/>
            <a:round/>
          </a:ln>
        </p:spPr>
        <p:txBody>
          <a:bodyPr anchor="ctr">
            <a:scene3d>
              <a:camera prst="orthographicFront"/>
              <a:lightRig rig="threePt" dir="t"/>
            </a:scene3d>
            <a:sp3d contourW="12700"/>
          </a:bodyPr>
          <a:lstStyle/>
          <a:p>
            <a:pPr algn="ctr"/>
            <a:endParaRPr sz="2400">
              <a:cs typeface="+mn-ea"/>
              <a:sym typeface="+mn-lt"/>
            </a:endParaRPr>
          </a:p>
        </p:txBody>
      </p:sp>
      <p:pic>
        <p:nvPicPr>
          <p:cNvPr id="18" name="图片 17" descr="03"/>
          <p:cNvPicPr>
            <a:picLocks noChangeAspect="1"/>
          </p:cNvPicPr>
          <p:nvPr/>
        </p:nvPicPr>
        <p:blipFill>
          <a:blip r:embed="rId13"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86794" y="1165136"/>
            <a:ext cx="8227060" cy="3137059"/>
          </a:xfrm>
        </p:spPr>
        <p:txBody>
          <a:bodyPr>
            <a:normAutofit/>
          </a:bodyPr>
          <a:lstStyle/>
          <a:p>
            <a:pPr>
              <a:lnSpc>
                <a:spcPct val="150000"/>
              </a:lnSpc>
              <a:buNone/>
            </a:pPr>
            <a:r>
              <a:rPr lang="en-US" sz="2000" b="1" dirty="0" smtClean="0">
                <a:solidFill>
                  <a:schemeClr val="tx1"/>
                </a:solidFill>
                <a:latin typeface="微软雅黑" panose="020B0503020204020204" charset="-122"/>
                <a:ea typeface="微软雅黑" panose="020B0503020204020204" charset="-122"/>
              </a:rPr>
              <a:t>    </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12" name="矩形 11"/>
          <p:cNvSpPr/>
          <p:nvPr/>
        </p:nvSpPr>
        <p:spPr>
          <a:xfrm>
            <a:off x="506321" y="1037203"/>
            <a:ext cx="4836402" cy="1200329"/>
          </a:xfrm>
          <a:prstGeom prst="rect">
            <a:avLst/>
          </a:prstGeom>
        </p:spPr>
        <p:txBody>
          <a:bodyPr wrap="square">
            <a:spAutoFit/>
          </a:bodyPr>
          <a:lstStyle/>
          <a:p>
            <a:pPr>
              <a:lnSpc>
                <a:spcPct val="150000"/>
              </a:lnSpc>
            </a:pPr>
            <a:r>
              <a:rPr 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1" name="文本框 9"/>
          <p:cNvSpPr txBox="1"/>
          <p:nvPr/>
        </p:nvSpPr>
        <p:spPr>
          <a:xfrm>
            <a:off x="7246695" y="1521586"/>
            <a:ext cx="965981" cy="64633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全国中高水平</a:t>
            </a:r>
            <a:endParaRPr lang="zh-CN" altLang="en-US" b="1" dirty="0">
              <a:solidFill>
                <a:schemeClr val="bg1"/>
              </a:solidFill>
              <a:latin typeface="微软雅黑" panose="020B0503020204020204" charset="-122"/>
              <a:ea typeface="微软雅黑" panose="020B0503020204020204" charset="-122"/>
            </a:endParaRPr>
          </a:p>
        </p:txBody>
      </p:sp>
      <p:sp>
        <p:nvSpPr>
          <p:cNvPr id="22" name="文本框 9"/>
          <p:cNvSpPr txBox="1"/>
          <p:nvPr/>
        </p:nvSpPr>
        <p:spPr>
          <a:xfrm>
            <a:off x="983181" y="1482855"/>
            <a:ext cx="965981" cy="923330"/>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报酬支付不封顶</a:t>
            </a:r>
            <a:endParaRPr lang="zh-CN" altLang="en-US" b="1" dirty="0">
              <a:solidFill>
                <a:schemeClr val="bg1"/>
              </a:solidFill>
              <a:latin typeface="微软雅黑" panose="020B0503020204020204" charset="-122"/>
              <a:ea typeface="微软雅黑" panose="020B0503020204020204" charset="-122"/>
            </a:endParaRPr>
          </a:p>
        </p:txBody>
      </p:sp>
      <p:sp>
        <p:nvSpPr>
          <p:cNvPr id="16" name="矩形 15"/>
          <p:cNvSpPr/>
          <p:nvPr/>
        </p:nvSpPr>
        <p:spPr>
          <a:xfrm>
            <a:off x="249382" y="815340"/>
            <a:ext cx="8259828" cy="6001643"/>
          </a:xfrm>
          <a:prstGeom prst="rect">
            <a:avLst/>
          </a:prstGeom>
        </p:spPr>
        <p:txBody>
          <a:bodyPr wrap="square">
            <a:spAutoFit/>
          </a:bodyPr>
          <a:lstStyle/>
          <a:p>
            <a:pPr>
              <a:lnSpc>
                <a:spcPct val="150000"/>
              </a:lnSpc>
            </a:pPr>
            <a:r>
              <a:rPr lang="en-US" sz="2000" b="1" dirty="0">
                <a:solidFill>
                  <a:srgbClr val="00B0F0"/>
                </a:solidFill>
                <a:latin typeface="+mn-ea"/>
                <a:cs typeface="宋体" panose="02010600030101010101" pitchFamily="2" charset="-122"/>
              </a:rPr>
              <a:t> </a:t>
            </a:r>
            <a:r>
              <a:rPr lang="en-US" sz="2000" b="1" dirty="0" smtClean="0">
                <a:solidFill>
                  <a:srgbClr val="00B0F0"/>
                </a:solidFill>
                <a:latin typeface="+mn-ea"/>
                <a:cs typeface="宋体" panose="02010600030101010101" pitchFamily="2" charset="-122"/>
              </a:rPr>
              <a:t>     </a:t>
            </a:r>
            <a:r>
              <a:rPr lang="en-US" altLang="zh-CN" b="1" dirty="0" smtClean="0">
                <a:solidFill>
                  <a:srgbClr val="00B0F0"/>
                </a:solidFill>
                <a:latin typeface="+mn-ea"/>
                <a:cs typeface="宋体" panose="02010600030101010101" pitchFamily="2" charset="-122"/>
              </a:rPr>
              <a:t>2.</a:t>
            </a:r>
            <a:r>
              <a:rPr lang="zh-CN" altLang="en-US" b="1" dirty="0" smtClean="0">
                <a:solidFill>
                  <a:srgbClr val="00B0F0"/>
                </a:solidFill>
                <a:latin typeface="+mn-ea"/>
                <a:cs typeface="宋体" panose="02010600030101010101" pitchFamily="2" charset="-122"/>
              </a:rPr>
              <a:t>特殊报酬计算</a:t>
            </a:r>
          </a:p>
          <a:p>
            <a:pPr marL="342900" indent="-342900">
              <a:lnSpc>
                <a:spcPct val="150000"/>
              </a:lnSpc>
            </a:pPr>
            <a:r>
              <a:rPr lang="zh-CN" altLang="en-US" sz="2000" dirty="0" smtClean="0">
                <a:latin typeface="宋体" panose="02010600030101010101" pitchFamily="2" charset="-122"/>
                <a:ea typeface="宋体" panose="02010600030101010101" pitchFamily="2" charset="-122"/>
                <a:cs typeface="宋体" panose="02010600030101010101" pitchFamily="2" charset="-122"/>
                <a:sym typeface="Symbol"/>
              </a:rPr>
              <a:t>    </a:t>
            </a:r>
            <a:r>
              <a:rPr lang="zh-CN" altLang="en-US" dirty="0" smtClean="0">
                <a:solidFill>
                  <a:srgbClr val="00B0F0"/>
                </a:solidFill>
                <a:latin typeface="+mn-ea"/>
                <a:cs typeface="宋体" panose="02010600030101010101" pitchFamily="2" charset="-122"/>
                <a:sym typeface="Symbol"/>
              </a:rPr>
              <a:t></a:t>
            </a:r>
            <a:r>
              <a:rPr lang="zh-CN" altLang="en-US" dirty="0" smtClean="0">
                <a:solidFill>
                  <a:srgbClr val="00B0F0"/>
                </a:solidFill>
                <a:latin typeface="+mn-ea"/>
                <a:cs typeface="宋体" panose="02010600030101010101" pitchFamily="2" charset="-122"/>
              </a:rPr>
              <a:t>“系列案五案并一案”，标的金额、实收仲裁费分别相加</a:t>
            </a:r>
            <a:r>
              <a:rPr lang="en-US" altLang="zh-CN" dirty="0" smtClean="0">
                <a:solidFill>
                  <a:srgbClr val="00B0F0"/>
                </a:solidFill>
                <a:latin typeface="+mn-ea"/>
                <a:cs typeface="宋体" panose="02010600030101010101" pitchFamily="2" charset="-122"/>
              </a:rPr>
              <a:t>,</a:t>
            </a:r>
            <a:r>
              <a:rPr lang="zh-CN" altLang="en-US" dirty="0" smtClean="0">
                <a:solidFill>
                  <a:srgbClr val="00B0F0"/>
                </a:solidFill>
                <a:latin typeface="+mn-ea"/>
                <a:cs typeface="宋体" panose="02010600030101010101" pitchFamily="2" charset="-122"/>
              </a:rPr>
              <a:t>按相加后的标的金额所处档位取费比例及实收仲裁费计付，本请求与反请求并案计算。</a:t>
            </a:r>
          </a:p>
          <a:p>
            <a:pPr marL="342900" indent="-342900">
              <a:lnSpc>
                <a:spcPct val="150000"/>
              </a:lnSpc>
            </a:pPr>
            <a:r>
              <a:rPr lang="zh-CN" altLang="en-US" dirty="0" smtClean="0">
                <a:solidFill>
                  <a:srgbClr val="00B0F0"/>
                </a:solidFill>
                <a:latin typeface="+mn-ea"/>
                <a:cs typeface="宋体" panose="02010600030101010101" pitchFamily="2" charset="-122"/>
                <a:sym typeface="Symbol"/>
              </a:rPr>
              <a:t>       </a:t>
            </a:r>
            <a:r>
              <a:rPr lang="zh-CN" altLang="en-US" dirty="0" smtClean="0">
                <a:solidFill>
                  <a:srgbClr val="00B0F0"/>
                </a:solidFill>
                <a:latin typeface="+mn-ea"/>
                <a:cs typeface="宋体" panose="02010600030101010101" pitchFamily="2" charset="-122"/>
              </a:rPr>
              <a:t>奖励报酬：调解结案的，独任或者首席加付一般报酬的</a:t>
            </a:r>
            <a:r>
              <a:rPr lang="en-US" altLang="zh-CN" dirty="0" smtClean="0">
                <a:solidFill>
                  <a:srgbClr val="00B0F0"/>
                </a:solidFill>
                <a:latin typeface="+mn-ea"/>
                <a:cs typeface="宋体" panose="02010600030101010101" pitchFamily="2" charset="-122"/>
              </a:rPr>
              <a:t>50%</a:t>
            </a:r>
            <a:r>
              <a:rPr lang="zh-CN" altLang="en-US" dirty="0" smtClean="0">
                <a:solidFill>
                  <a:srgbClr val="00B0F0"/>
                </a:solidFill>
                <a:latin typeface="+mn-ea"/>
                <a:cs typeface="宋体" panose="02010600030101010101" pitchFamily="2" charset="-122"/>
              </a:rPr>
              <a:t>；边裁加付一般报酬的</a:t>
            </a:r>
            <a:r>
              <a:rPr lang="en-US" altLang="zh-CN" dirty="0" smtClean="0">
                <a:solidFill>
                  <a:srgbClr val="00B0F0"/>
                </a:solidFill>
                <a:latin typeface="+mn-ea"/>
                <a:cs typeface="宋体" panose="02010600030101010101" pitchFamily="2" charset="-122"/>
              </a:rPr>
              <a:t>30%</a:t>
            </a:r>
            <a:r>
              <a:rPr lang="zh-CN" altLang="en-US" dirty="0" smtClean="0">
                <a:solidFill>
                  <a:srgbClr val="00B0F0"/>
                </a:solidFill>
                <a:latin typeface="+mn-ea"/>
                <a:cs typeface="宋体" panose="02010600030101010101" pitchFamily="2" charset="-122"/>
              </a:rPr>
              <a:t>。</a:t>
            </a:r>
          </a:p>
          <a:p>
            <a:pPr marL="342900" indent="-342900">
              <a:lnSpc>
                <a:spcPct val="150000"/>
              </a:lnSpc>
            </a:pPr>
            <a:r>
              <a:rPr lang="zh-CN" altLang="en-US" dirty="0" smtClean="0">
                <a:solidFill>
                  <a:srgbClr val="00B0F0"/>
                </a:solidFill>
                <a:latin typeface="+mn-ea"/>
                <a:cs typeface="宋体" panose="02010600030101010101" pitchFamily="2" charset="-122"/>
                <a:sym typeface="Symbol"/>
              </a:rPr>
              <a:t>       </a:t>
            </a:r>
            <a:r>
              <a:rPr lang="zh-CN" altLang="en-US" dirty="0" smtClean="0">
                <a:solidFill>
                  <a:srgbClr val="00B0F0"/>
                </a:solidFill>
                <a:latin typeface="+mn-ea"/>
                <a:cs typeface="宋体" panose="02010600030101010101" pitchFamily="2" charset="-122"/>
              </a:rPr>
              <a:t>紧急仲裁员报酬：</a:t>
            </a:r>
            <a:r>
              <a:rPr lang="en-US" altLang="zh-CN" dirty="0" smtClean="0">
                <a:solidFill>
                  <a:srgbClr val="00B0F0"/>
                </a:solidFill>
                <a:latin typeface="+mn-ea"/>
                <a:cs typeface="宋体" panose="02010600030101010101" pitchFamily="2" charset="-122"/>
              </a:rPr>
              <a:t>3000</a:t>
            </a:r>
            <a:r>
              <a:rPr lang="zh-CN" altLang="en-US" dirty="0" smtClean="0">
                <a:solidFill>
                  <a:srgbClr val="00B0F0"/>
                </a:solidFill>
                <a:latin typeface="+mn-ea"/>
                <a:cs typeface="宋体" panose="02010600030101010101" pitchFamily="2" charset="-122"/>
              </a:rPr>
              <a:t>元，每增加一项临时措施增加</a:t>
            </a:r>
            <a:r>
              <a:rPr lang="en-US" altLang="zh-CN" dirty="0" smtClean="0">
                <a:solidFill>
                  <a:srgbClr val="00B0F0"/>
                </a:solidFill>
                <a:latin typeface="+mn-ea"/>
                <a:cs typeface="宋体" panose="02010600030101010101" pitchFamily="2" charset="-122"/>
              </a:rPr>
              <a:t>1000</a:t>
            </a:r>
            <a:r>
              <a:rPr lang="zh-CN" altLang="en-US" dirty="0" smtClean="0">
                <a:solidFill>
                  <a:srgbClr val="00B0F0"/>
                </a:solidFill>
                <a:latin typeface="+mn-ea"/>
                <a:cs typeface="宋体" panose="02010600030101010101" pitchFamily="2" charset="-122"/>
              </a:rPr>
              <a:t>元。</a:t>
            </a:r>
          </a:p>
          <a:p>
            <a:pPr marL="342900" indent="-342900">
              <a:lnSpc>
                <a:spcPct val="150000"/>
              </a:lnSpc>
            </a:pPr>
            <a:r>
              <a:rPr lang="zh-CN" altLang="en-US" dirty="0" smtClean="0">
                <a:solidFill>
                  <a:srgbClr val="00B0F0"/>
                </a:solidFill>
                <a:latin typeface="+mn-ea"/>
                <a:cs typeface="宋体" panose="02010600030101010101" pitchFamily="2" charset="-122"/>
                <a:sym typeface="Symbol"/>
              </a:rPr>
              <a:t>       </a:t>
            </a:r>
            <a:r>
              <a:rPr lang="zh-CN" altLang="en-US" dirty="0" smtClean="0">
                <a:solidFill>
                  <a:srgbClr val="00B0F0"/>
                </a:solidFill>
                <a:latin typeface="+mn-ea"/>
                <a:cs typeface="宋体" panose="02010600030101010101" pitchFamily="2" charset="-122"/>
              </a:rPr>
              <a:t>协议报酬：由仲裁员与当事人商议，适用于国际商事案件和其他规则、协助临时仲裁案件。</a:t>
            </a:r>
          </a:p>
          <a:p>
            <a:pPr marL="342900" indent="-342900">
              <a:lnSpc>
                <a:spcPct val="150000"/>
              </a:lnSpc>
            </a:pPr>
            <a:r>
              <a:rPr lang="zh-CN" altLang="en-US" dirty="0" smtClean="0">
                <a:solidFill>
                  <a:srgbClr val="00B0F0"/>
                </a:solidFill>
                <a:latin typeface="+mn-ea"/>
                <a:cs typeface="宋体" panose="02010600030101010101" pitchFamily="2" charset="-122"/>
                <a:sym typeface="Symbol"/>
              </a:rPr>
              <a:t>       </a:t>
            </a:r>
            <a:r>
              <a:rPr lang="zh-CN" altLang="en-US" dirty="0" smtClean="0">
                <a:solidFill>
                  <a:srgbClr val="00B0F0"/>
                </a:solidFill>
                <a:latin typeface="+mn-ea"/>
                <a:cs typeface="宋体" panose="02010600030101010101" pitchFamily="2" charset="-122"/>
              </a:rPr>
              <a:t>金融互联网案件仲裁员报酬：按所办案件实收仲裁费的</a:t>
            </a:r>
            <a:r>
              <a:rPr lang="en-US" altLang="zh-CN" dirty="0" smtClean="0">
                <a:solidFill>
                  <a:srgbClr val="00B0F0"/>
                </a:solidFill>
                <a:latin typeface="+mn-ea"/>
                <a:cs typeface="宋体" panose="02010600030101010101" pitchFamily="2" charset="-122"/>
              </a:rPr>
              <a:t>30%</a:t>
            </a:r>
            <a:r>
              <a:rPr lang="zh-CN" altLang="en-US" dirty="0" smtClean="0">
                <a:solidFill>
                  <a:srgbClr val="00B0F0"/>
                </a:solidFill>
                <a:latin typeface="+mn-ea"/>
                <a:cs typeface="宋体" panose="02010600030101010101" pitchFamily="2" charset="-122"/>
              </a:rPr>
              <a:t>支付。</a:t>
            </a:r>
          </a:p>
          <a:p>
            <a:pPr marL="342900" indent="-342900">
              <a:lnSpc>
                <a:spcPct val="150000"/>
              </a:lnSpc>
            </a:pPr>
            <a:r>
              <a:rPr lang="en-US" dirty="0" smtClean="0">
                <a:solidFill>
                  <a:srgbClr val="00B0F0"/>
                </a:solidFill>
                <a:latin typeface="+mn-ea"/>
                <a:cs typeface="宋体" panose="02010600030101010101" pitchFamily="2" charset="-122"/>
              </a:rPr>
              <a:t>      </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pPr>
            <a:r>
              <a:rPr lang="en-US" sz="24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Font typeface="Wingdings" panose="05000000000000000000" charset="0"/>
              <a:buNone/>
            </a:pP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3" name="图片 12"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86794" y="845820"/>
            <a:ext cx="8227060" cy="3456375"/>
          </a:xfrm>
        </p:spPr>
        <p:txBody>
          <a:bodyPr>
            <a:normAutofit/>
          </a:bodyPr>
          <a:lstStyle/>
          <a:p>
            <a:pPr>
              <a:lnSpc>
                <a:spcPct val="150000"/>
              </a:lnSpc>
              <a:buNone/>
            </a:pPr>
            <a:r>
              <a:rPr lang="en-US" sz="2000" b="1" dirty="0" smtClean="0">
                <a:solidFill>
                  <a:schemeClr val="tx1"/>
                </a:solidFill>
                <a:latin typeface="微软雅黑" panose="020B0503020204020204" charset="-122"/>
                <a:ea typeface="微软雅黑" panose="020B0503020204020204" charset="-122"/>
              </a:rPr>
              <a:t>    </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12" name="矩形 11"/>
          <p:cNvSpPr/>
          <p:nvPr/>
        </p:nvSpPr>
        <p:spPr>
          <a:xfrm>
            <a:off x="506321" y="1037203"/>
            <a:ext cx="4836402" cy="1200329"/>
          </a:xfrm>
          <a:prstGeom prst="rect">
            <a:avLst/>
          </a:prstGeom>
        </p:spPr>
        <p:txBody>
          <a:bodyPr wrap="square">
            <a:spAutoFit/>
          </a:bodyPr>
          <a:lstStyle/>
          <a:p>
            <a:pPr>
              <a:lnSpc>
                <a:spcPct val="150000"/>
              </a:lnSpc>
            </a:pPr>
            <a:r>
              <a:rPr 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sz="24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1" name="文本框 9"/>
          <p:cNvSpPr txBox="1"/>
          <p:nvPr/>
        </p:nvSpPr>
        <p:spPr>
          <a:xfrm>
            <a:off x="7246695" y="1521586"/>
            <a:ext cx="965981" cy="64633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全国中高水平</a:t>
            </a:r>
            <a:endParaRPr lang="zh-CN" altLang="en-US" b="1" dirty="0">
              <a:solidFill>
                <a:schemeClr val="bg1"/>
              </a:solidFill>
              <a:latin typeface="微软雅黑" panose="020B0503020204020204" charset="-122"/>
              <a:ea typeface="微软雅黑" panose="020B0503020204020204" charset="-122"/>
            </a:endParaRPr>
          </a:p>
        </p:txBody>
      </p:sp>
      <p:sp>
        <p:nvSpPr>
          <p:cNvPr id="22" name="文本框 9"/>
          <p:cNvSpPr txBox="1"/>
          <p:nvPr/>
        </p:nvSpPr>
        <p:spPr>
          <a:xfrm>
            <a:off x="983181" y="1482855"/>
            <a:ext cx="965981" cy="923330"/>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charset="-122"/>
                <a:ea typeface="微软雅黑" panose="020B0503020204020204" charset="-122"/>
              </a:rPr>
              <a:t>报酬支付不封顶</a:t>
            </a:r>
            <a:endParaRPr lang="zh-CN" altLang="en-US" b="1" dirty="0">
              <a:solidFill>
                <a:schemeClr val="bg1"/>
              </a:solidFill>
              <a:latin typeface="微软雅黑" panose="020B0503020204020204" charset="-122"/>
              <a:ea typeface="微软雅黑" panose="020B0503020204020204" charset="-122"/>
            </a:endParaRPr>
          </a:p>
        </p:txBody>
      </p:sp>
      <p:sp>
        <p:nvSpPr>
          <p:cNvPr id="16" name="矩形 15"/>
          <p:cNvSpPr/>
          <p:nvPr/>
        </p:nvSpPr>
        <p:spPr>
          <a:xfrm>
            <a:off x="249382" y="975360"/>
            <a:ext cx="8259828" cy="5586145"/>
          </a:xfrm>
          <a:prstGeom prst="rect">
            <a:avLst/>
          </a:prstGeom>
        </p:spPr>
        <p:txBody>
          <a:bodyPr wrap="square">
            <a:spAutoFit/>
          </a:bodyPr>
          <a:lstStyle/>
          <a:p>
            <a:pPr>
              <a:lnSpc>
                <a:spcPct val="100000"/>
              </a:lnSpc>
            </a:pPr>
            <a:r>
              <a:rPr lang="en-US" sz="2400" b="1" dirty="0">
                <a:latin typeface="宋体" panose="02010600030101010101" pitchFamily="2" charset="-122"/>
                <a:ea typeface="宋体" panose="02010600030101010101" pitchFamily="2" charset="-122"/>
                <a:cs typeface="宋体" panose="02010600030101010101" pitchFamily="2" charset="-122"/>
              </a:rPr>
              <a:t> </a:t>
            </a:r>
            <a:r>
              <a:rPr lang="en-US" sz="2400" b="1" dirty="0" smtClean="0">
                <a:latin typeface="宋体" panose="02010600030101010101" pitchFamily="2" charset="-122"/>
                <a:ea typeface="宋体" panose="02010600030101010101" pitchFamily="2" charset="-122"/>
                <a:cs typeface="宋体" panose="02010600030101010101" pitchFamily="2" charset="-122"/>
              </a:rPr>
              <a:t>   </a:t>
            </a:r>
            <a:r>
              <a:rPr lang="en-US" altLang="zh-CN" b="1" dirty="0" smtClean="0">
                <a:solidFill>
                  <a:srgbClr val="00B0F0"/>
                </a:solidFill>
                <a:latin typeface="+mn-ea"/>
                <a:cs typeface="宋体" panose="02010600030101010101" pitchFamily="2" charset="-122"/>
              </a:rPr>
              <a:t>1.</a:t>
            </a:r>
            <a:r>
              <a:rPr lang="zh-CN" altLang="en-US" b="1" dirty="0" smtClean="0">
                <a:solidFill>
                  <a:srgbClr val="00B0F0"/>
                </a:solidFill>
                <a:latin typeface="+mn-ea"/>
                <a:cs typeface="宋体" panose="02010600030101010101" pitchFamily="2" charset="-122"/>
              </a:rPr>
              <a:t>酌付情形</a:t>
            </a:r>
          </a:p>
          <a:p>
            <a:pPr marL="342900" indent="-342900">
              <a:lnSpc>
                <a:spcPct val="100000"/>
              </a:lnSpc>
            </a:pPr>
            <a:r>
              <a:rPr lang="zh-CN" altLang="en-US" dirty="0" smtClean="0">
                <a:solidFill>
                  <a:srgbClr val="00B0F0"/>
                </a:solidFill>
                <a:latin typeface="+mn-ea"/>
                <a:cs typeface="宋体" panose="02010600030101010101" pitchFamily="2" charset="-122"/>
              </a:rPr>
              <a:t>      </a:t>
            </a:r>
            <a:r>
              <a:rPr lang="zh-CN" altLang="en-US" dirty="0" smtClean="0">
                <a:solidFill>
                  <a:srgbClr val="00B0F0"/>
                </a:solidFill>
                <a:latin typeface="+mn-ea"/>
                <a:cs typeface="宋体" panose="02010600030101010101" pitchFamily="2" charset="-122"/>
                <a:sym typeface="Symbol"/>
              </a:rPr>
              <a:t>（</a:t>
            </a:r>
            <a:r>
              <a:rPr lang="en-US" altLang="zh-CN" dirty="0" smtClean="0">
                <a:solidFill>
                  <a:srgbClr val="00B0F0"/>
                </a:solidFill>
                <a:latin typeface="+mn-ea"/>
                <a:cs typeface="宋体" panose="02010600030101010101" pitchFamily="2" charset="-122"/>
                <a:sym typeface="Symbol"/>
              </a:rPr>
              <a:t>1</a:t>
            </a:r>
            <a:r>
              <a:rPr lang="zh-CN" altLang="en-US" dirty="0" smtClean="0">
                <a:solidFill>
                  <a:srgbClr val="00B0F0"/>
                </a:solidFill>
                <a:latin typeface="+mn-ea"/>
                <a:cs typeface="宋体" panose="02010600030101010101" pitchFamily="2" charset="-122"/>
                <a:sym typeface="Symbol"/>
              </a:rPr>
              <a:t>）</a:t>
            </a:r>
            <a:r>
              <a:rPr lang="zh-CN" altLang="en-US" dirty="0" smtClean="0">
                <a:solidFill>
                  <a:srgbClr val="00B0F0"/>
                </a:solidFill>
                <a:latin typeface="+mn-ea"/>
                <a:cs typeface="宋体" panose="02010600030101010101" pitchFamily="2" charset="-122"/>
              </a:rPr>
              <a:t>撤回案件：庭前付</a:t>
            </a:r>
            <a:r>
              <a:rPr lang="en-US" altLang="zh-CN" dirty="0" smtClean="0">
                <a:solidFill>
                  <a:srgbClr val="00B0F0"/>
                </a:solidFill>
                <a:latin typeface="+mn-ea"/>
                <a:cs typeface="宋体" panose="02010600030101010101" pitchFamily="2" charset="-122"/>
              </a:rPr>
              <a:t>30%-50%</a:t>
            </a:r>
            <a:r>
              <a:rPr lang="zh-CN" altLang="en-US" dirty="0" smtClean="0">
                <a:solidFill>
                  <a:srgbClr val="00B0F0"/>
                </a:solidFill>
                <a:latin typeface="+mn-ea"/>
                <a:cs typeface="宋体" panose="02010600030101010101" pitchFamily="2" charset="-122"/>
              </a:rPr>
              <a:t>；庭后付</a:t>
            </a:r>
            <a:r>
              <a:rPr lang="en-US" altLang="zh-CN" dirty="0" smtClean="0">
                <a:solidFill>
                  <a:srgbClr val="00B0F0"/>
                </a:solidFill>
                <a:latin typeface="+mn-ea"/>
                <a:cs typeface="宋体" panose="02010600030101010101" pitchFamily="2" charset="-122"/>
              </a:rPr>
              <a:t>50%-100%</a:t>
            </a:r>
            <a:r>
              <a:rPr lang="zh-CN" altLang="en-US" dirty="0" smtClean="0">
                <a:solidFill>
                  <a:srgbClr val="00B0F0"/>
                </a:solidFill>
                <a:latin typeface="+mn-ea"/>
                <a:cs typeface="宋体" panose="02010600030101010101" pitchFamily="2" charset="-122"/>
              </a:rPr>
              <a:t>；书审付</a:t>
            </a:r>
            <a:r>
              <a:rPr lang="en-US" altLang="zh-CN" dirty="0" smtClean="0">
                <a:solidFill>
                  <a:srgbClr val="00B0F0"/>
                </a:solidFill>
                <a:latin typeface="+mn-ea"/>
                <a:cs typeface="宋体" panose="02010600030101010101" pitchFamily="2" charset="-122"/>
              </a:rPr>
              <a:t>50%-100%</a:t>
            </a:r>
            <a:r>
              <a:rPr lang="zh-CN" altLang="en-US" dirty="0" smtClean="0">
                <a:solidFill>
                  <a:srgbClr val="00B0F0"/>
                </a:solidFill>
                <a:latin typeface="+mn-ea"/>
                <a:cs typeface="宋体" panose="02010600030101010101" pitchFamily="2" charset="-122"/>
              </a:rPr>
              <a:t>。</a:t>
            </a:r>
          </a:p>
          <a:p>
            <a:pPr marL="342900" indent="-342900">
              <a:lnSpc>
                <a:spcPct val="100000"/>
              </a:lnSpc>
            </a:pPr>
            <a:r>
              <a:rPr lang="zh-CN" altLang="en-US" dirty="0" smtClean="0">
                <a:solidFill>
                  <a:srgbClr val="00B0F0"/>
                </a:solidFill>
                <a:latin typeface="+mn-ea"/>
                <a:cs typeface="宋体" panose="02010600030101010101" pitchFamily="2" charset="-122"/>
              </a:rPr>
              <a:t>      </a:t>
            </a:r>
            <a:r>
              <a:rPr lang="zh-CN" altLang="en-US" dirty="0" smtClean="0">
                <a:solidFill>
                  <a:srgbClr val="00B0F0"/>
                </a:solidFill>
                <a:latin typeface="+mn-ea"/>
                <a:cs typeface="宋体" panose="02010600030101010101" pitchFamily="2" charset="-122"/>
                <a:sym typeface="Symbol"/>
              </a:rPr>
              <a:t>（</a:t>
            </a:r>
            <a:r>
              <a:rPr lang="en-US" altLang="zh-CN" dirty="0" smtClean="0">
                <a:solidFill>
                  <a:srgbClr val="00B0F0"/>
                </a:solidFill>
                <a:latin typeface="+mn-ea"/>
                <a:cs typeface="宋体" panose="02010600030101010101" pitchFamily="2" charset="-122"/>
                <a:sym typeface="Symbol"/>
              </a:rPr>
              <a:t>2</a:t>
            </a:r>
            <a:r>
              <a:rPr lang="zh-CN" altLang="en-US" dirty="0" smtClean="0">
                <a:solidFill>
                  <a:srgbClr val="00B0F0"/>
                </a:solidFill>
                <a:latin typeface="+mn-ea"/>
                <a:cs typeface="宋体" panose="02010600030101010101" pitchFamily="2" charset="-122"/>
                <a:sym typeface="Symbol"/>
              </a:rPr>
              <a:t>）</a:t>
            </a:r>
            <a:r>
              <a:rPr lang="zh-CN" altLang="en-US" dirty="0" smtClean="0">
                <a:solidFill>
                  <a:srgbClr val="00B0F0"/>
                </a:solidFill>
                <a:latin typeface="+mn-ea"/>
                <a:cs typeface="宋体" panose="02010600030101010101" pitchFamily="2" charset="-122"/>
              </a:rPr>
              <a:t>因其他原因决定仲裁员回避、更换或者准许请辞，按</a:t>
            </a:r>
            <a:r>
              <a:rPr lang="en-US" altLang="zh-CN" dirty="0" smtClean="0">
                <a:solidFill>
                  <a:srgbClr val="00B0F0"/>
                </a:solidFill>
                <a:latin typeface="+mn-ea"/>
                <a:cs typeface="宋体" panose="02010600030101010101" pitchFamily="2" charset="-122"/>
              </a:rPr>
              <a:t>20%-50%</a:t>
            </a:r>
            <a:r>
              <a:rPr lang="zh-CN" altLang="en-US" dirty="0" smtClean="0">
                <a:solidFill>
                  <a:srgbClr val="00B0F0"/>
                </a:solidFill>
                <a:latin typeface="+mn-ea"/>
                <a:cs typeface="宋体" panose="02010600030101010101" pitchFamily="2" charset="-122"/>
              </a:rPr>
              <a:t>。（其他原因是指下列“ 不付报酬情形”）。</a:t>
            </a:r>
          </a:p>
          <a:p>
            <a:pPr marL="342900" indent="-342900">
              <a:lnSpc>
                <a:spcPct val="100000"/>
              </a:lnSpc>
            </a:pPr>
            <a:r>
              <a:rPr lang="zh-CN" altLang="en-US" dirty="0" smtClean="0">
                <a:solidFill>
                  <a:srgbClr val="00B0F0"/>
                </a:solidFill>
                <a:latin typeface="+mn-ea"/>
                <a:cs typeface="宋体" panose="02010600030101010101" pitchFamily="2" charset="-122"/>
              </a:rPr>
              <a:t>       （</a:t>
            </a:r>
            <a:r>
              <a:rPr lang="en-US" altLang="zh-CN" dirty="0" smtClean="0">
                <a:solidFill>
                  <a:srgbClr val="00B0F0"/>
                </a:solidFill>
                <a:latin typeface="+mn-ea"/>
                <a:cs typeface="宋体" panose="02010600030101010101" pitchFamily="2" charset="-122"/>
              </a:rPr>
              <a:t>3</a:t>
            </a:r>
            <a:r>
              <a:rPr lang="zh-CN" altLang="en-US" dirty="0" smtClean="0">
                <a:solidFill>
                  <a:srgbClr val="00B0F0"/>
                </a:solidFill>
                <a:latin typeface="+mn-ea"/>
                <a:cs typeface="宋体" panose="02010600030101010101" pitchFamily="2" charset="-122"/>
              </a:rPr>
              <a:t>）仲裁员原因超审限</a:t>
            </a:r>
            <a:r>
              <a:rPr lang="en-US" altLang="zh-CN" dirty="0" smtClean="0">
                <a:solidFill>
                  <a:srgbClr val="00B0F0"/>
                </a:solidFill>
                <a:latin typeface="+mn-ea"/>
                <a:cs typeface="宋体" panose="02010600030101010101" pitchFamily="2" charset="-122"/>
              </a:rPr>
              <a:t>60</a:t>
            </a:r>
            <a:r>
              <a:rPr lang="zh-CN" altLang="en-US" dirty="0" smtClean="0">
                <a:solidFill>
                  <a:srgbClr val="00B0F0"/>
                </a:solidFill>
                <a:latin typeface="+mn-ea"/>
                <a:cs typeface="宋体" panose="02010600030101010101" pitchFamily="2" charset="-122"/>
              </a:rPr>
              <a:t>日以上，扣减，扣减报酬的</a:t>
            </a:r>
            <a:r>
              <a:rPr lang="en-US" altLang="zh-CN" dirty="0" smtClean="0">
                <a:solidFill>
                  <a:srgbClr val="00B0F0"/>
                </a:solidFill>
                <a:latin typeface="+mn-ea"/>
                <a:cs typeface="宋体" panose="02010600030101010101" pitchFamily="2" charset="-122"/>
              </a:rPr>
              <a:t>50%</a:t>
            </a:r>
            <a:r>
              <a:rPr lang="zh-CN" altLang="en-US" dirty="0" smtClean="0">
                <a:solidFill>
                  <a:srgbClr val="00B0F0"/>
                </a:solidFill>
                <a:latin typeface="+mn-ea"/>
                <a:cs typeface="宋体" panose="02010600030101010101" pitchFamily="2" charset="-122"/>
              </a:rPr>
              <a:t>。</a:t>
            </a:r>
            <a:endParaRPr lang="en-US" altLang="zh-CN" dirty="0" smtClean="0">
              <a:solidFill>
                <a:srgbClr val="00B0F0"/>
              </a:solidFill>
              <a:latin typeface="+mn-ea"/>
              <a:cs typeface="宋体" panose="02010600030101010101" pitchFamily="2" charset="-122"/>
            </a:endParaRPr>
          </a:p>
          <a:p>
            <a:pPr marL="342900" indent="-342900">
              <a:lnSpc>
                <a:spcPct val="100000"/>
              </a:lnSpc>
            </a:pPr>
            <a:r>
              <a:rPr lang="zh-CN" altLang="en-US" dirty="0" smtClean="0">
                <a:solidFill>
                  <a:srgbClr val="00B0F0"/>
                </a:solidFill>
                <a:latin typeface="+mn-ea"/>
                <a:cs typeface="宋体" panose="02010600030101010101" pitchFamily="2" charset="-122"/>
                <a:sym typeface="Symbol"/>
              </a:rPr>
              <a:t>     </a:t>
            </a:r>
            <a:r>
              <a:rPr lang="zh-CN" altLang="en-US" dirty="0" smtClean="0">
                <a:solidFill>
                  <a:srgbClr val="00B0F0"/>
                </a:solidFill>
                <a:latin typeface="+mn-ea"/>
                <a:cs typeface="宋体" panose="02010600030101010101" pitchFamily="2" charset="-122"/>
              </a:rPr>
              <a:t>撤销案件：参照前述处理。</a:t>
            </a:r>
          </a:p>
          <a:p>
            <a:pPr>
              <a:lnSpc>
                <a:spcPct val="100000"/>
              </a:lnSpc>
            </a:pPr>
            <a:r>
              <a:rPr lang="zh-CN" altLang="en-US" dirty="0" smtClean="0">
                <a:solidFill>
                  <a:srgbClr val="00B0F0"/>
                </a:solidFill>
                <a:latin typeface="+mn-ea"/>
                <a:cs typeface="宋体" panose="02010600030101010101" pitchFamily="2" charset="-122"/>
              </a:rPr>
              <a:t>     </a:t>
            </a:r>
            <a:r>
              <a:rPr lang="zh-CN" altLang="en-US" dirty="0" smtClean="0">
                <a:solidFill>
                  <a:srgbClr val="00B0F0"/>
                </a:solidFill>
                <a:latin typeface="+mn-ea"/>
                <a:cs typeface="宋体" panose="02010600030101010101" pitchFamily="2" charset="-122"/>
                <a:sym typeface="Symbol"/>
              </a:rPr>
              <a:t>前述</a:t>
            </a:r>
            <a:r>
              <a:rPr lang="zh-CN" altLang="en-US" dirty="0" smtClean="0">
                <a:solidFill>
                  <a:srgbClr val="00B0F0"/>
                </a:solidFill>
                <a:latin typeface="+mn-ea"/>
                <a:cs typeface="宋体" panose="02010600030101010101" pitchFamily="2" charset="-122"/>
              </a:rPr>
              <a:t>酌付不受最低标准限制</a:t>
            </a:r>
          </a:p>
          <a:p>
            <a:pPr>
              <a:lnSpc>
                <a:spcPct val="100000"/>
              </a:lnSpc>
            </a:pPr>
            <a:endParaRPr lang="zh-CN" altLang="en-US" dirty="0" smtClean="0">
              <a:solidFill>
                <a:srgbClr val="00B0F0"/>
              </a:solidFill>
              <a:latin typeface="+mn-ea"/>
              <a:cs typeface="宋体" panose="02010600030101010101" pitchFamily="2" charset="-122"/>
            </a:endParaRPr>
          </a:p>
          <a:p>
            <a:pPr>
              <a:lnSpc>
                <a:spcPct val="100000"/>
              </a:lnSpc>
            </a:pPr>
            <a:r>
              <a:rPr lang="zh-CN" altLang="en-US" b="1" dirty="0" smtClean="0">
                <a:solidFill>
                  <a:srgbClr val="00B0F0"/>
                </a:solidFill>
                <a:latin typeface="+mn-ea"/>
                <a:cs typeface="宋体" panose="02010600030101010101" pitchFamily="2" charset="-122"/>
              </a:rPr>
              <a:t>         </a:t>
            </a:r>
            <a:r>
              <a:rPr lang="en-US" altLang="zh-CN" b="1" dirty="0" smtClean="0">
                <a:solidFill>
                  <a:srgbClr val="00B0F0"/>
                </a:solidFill>
                <a:latin typeface="+mn-ea"/>
                <a:cs typeface="宋体" panose="02010600030101010101" pitchFamily="2" charset="-122"/>
              </a:rPr>
              <a:t>2.</a:t>
            </a:r>
            <a:r>
              <a:rPr lang="zh-CN" altLang="en-US" b="1" dirty="0" smtClean="0">
                <a:solidFill>
                  <a:srgbClr val="00B0F0"/>
                </a:solidFill>
                <a:latin typeface="+mn-ea"/>
                <a:cs typeface="宋体" panose="02010600030101010101" pitchFamily="2" charset="-122"/>
              </a:rPr>
              <a:t>不付报酬情形</a:t>
            </a:r>
          </a:p>
          <a:p>
            <a:pPr marL="342900" indent="-342900">
              <a:lnSpc>
                <a:spcPct val="100000"/>
              </a:lnSpc>
            </a:pPr>
            <a:r>
              <a:rPr lang="zh-CN" altLang="en-US" dirty="0" smtClean="0">
                <a:solidFill>
                  <a:srgbClr val="00B0F0"/>
                </a:solidFill>
                <a:latin typeface="+mn-ea"/>
                <a:cs typeface="宋体" panose="02010600030101010101" pitchFamily="2" charset="-122"/>
              </a:rPr>
              <a:t>       （</a:t>
            </a:r>
            <a:r>
              <a:rPr lang="en-US" altLang="zh-CN" dirty="0" smtClean="0">
                <a:solidFill>
                  <a:srgbClr val="00B0F0"/>
                </a:solidFill>
                <a:latin typeface="+mn-ea"/>
                <a:cs typeface="宋体" panose="02010600030101010101" pitchFamily="2" charset="-122"/>
              </a:rPr>
              <a:t>1</a:t>
            </a:r>
            <a:r>
              <a:rPr lang="zh-CN" altLang="en-US" dirty="0" smtClean="0">
                <a:solidFill>
                  <a:srgbClr val="00B0F0"/>
                </a:solidFill>
                <a:latin typeface="+mn-ea"/>
                <a:cs typeface="宋体" panose="02010600030101010101" pitchFamily="2" charset="-122"/>
              </a:rPr>
              <a:t>）违法违纪；</a:t>
            </a:r>
          </a:p>
          <a:p>
            <a:pPr marL="342900" indent="-342900">
              <a:lnSpc>
                <a:spcPct val="100000"/>
              </a:lnSpc>
            </a:pPr>
            <a:r>
              <a:rPr lang="zh-CN" altLang="en-US" dirty="0" smtClean="0">
                <a:solidFill>
                  <a:srgbClr val="00B0F0"/>
                </a:solidFill>
                <a:latin typeface="+mn-ea"/>
                <a:cs typeface="宋体" panose="02010600030101010101" pitchFamily="2" charset="-122"/>
              </a:rPr>
              <a:t>       （</a:t>
            </a:r>
            <a:r>
              <a:rPr lang="en-US" altLang="zh-CN" dirty="0" smtClean="0">
                <a:solidFill>
                  <a:srgbClr val="00B0F0"/>
                </a:solidFill>
                <a:latin typeface="+mn-ea"/>
                <a:cs typeface="宋体" panose="02010600030101010101" pitchFamily="2" charset="-122"/>
              </a:rPr>
              <a:t>2</a:t>
            </a:r>
            <a:r>
              <a:rPr lang="zh-CN" altLang="en-US" dirty="0" smtClean="0">
                <a:solidFill>
                  <a:srgbClr val="00B0F0"/>
                </a:solidFill>
                <a:latin typeface="+mn-ea"/>
                <a:cs typeface="宋体" panose="02010600030101010101" pitchFamily="2" charset="-122"/>
              </a:rPr>
              <a:t>）未经批准自行退出案件审理；</a:t>
            </a:r>
          </a:p>
          <a:p>
            <a:pPr marL="342900" indent="-342900">
              <a:lnSpc>
                <a:spcPct val="100000"/>
              </a:lnSpc>
            </a:pPr>
            <a:r>
              <a:rPr lang="zh-CN" altLang="en-US" dirty="0" smtClean="0">
                <a:solidFill>
                  <a:srgbClr val="00B0F0"/>
                </a:solidFill>
                <a:latin typeface="+mn-ea"/>
                <a:cs typeface="宋体" panose="02010600030101010101" pitchFamily="2" charset="-122"/>
              </a:rPr>
              <a:t>       （</a:t>
            </a:r>
            <a:r>
              <a:rPr lang="en-US" altLang="zh-CN" dirty="0" smtClean="0">
                <a:solidFill>
                  <a:srgbClr val="00B0F0"/>
                </a:solidFill>
                <a:latin typeface="+mn-ea"/>
                <a:cs typeface="宋体" panose="02010600030101010101" pitchFamily="2" charset="-122"/>
              </a:rPr>
              <a:t>3</a:t>
            </a:r>
            <a:r>
              <a:rPr lang="zh-CN" altLang="en-US" dirty="0" smtClean="0">
                <a:solidFill>
                  <a:srgbClr val="00B0F0"/>
                </a:solidFill>
                <a:latin typeface="+mn-ea"/>
                <a:cs typeface="宋体" panose="02010600030101010101" pitchFamily="2" charset="-122"/>
              </a:rPr>
              <a:t>）明知有法定回避情形未披露，经当事人提出本院决定其回避。</a:t>
            </a:r>
          </a:p>
          <a:p>
            <a:pPr marL="342900" indent="-342900">
              <a:lnSpc>
                <a:spcPct val="150000"/>
              </a:lnSpc>
            </a:pPr>
            <a:r>
              <a:rPr lang="en-US" dirty="0" smtClean="0">
                <a:solidFill>
                  <a:srgbClr val="00B0F0"/>
                </a:solidFill>
                <a:latin typeface="+mn-ea"/>
                <a:cs typeface="宋体" panose="02010600030101010101" pitchFamily="2" charset="-122"/>
              </a:rPr>
              <a:t>      </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pPr>
            <a:r>
              <a:rPr lang="en-US" sz="24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Font typeface="Wingdings" panose="05000000000000000000" charset="0"/>
              <a:buNone/>
            </a:pP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3" name="图片 12"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86794" y="1165136"/>
            <a:ext cx="8227060" cy="3137059"/>
          </a:xfrm>
        </p:spPr>
        <p:txBody>
          <a:bodyPr>
            <a:normAutofit/>
          </a:bodyPr>
          <a:lstStyle/>
          <a:p>
            <a:pPr>
              <a:lnSpc>
                <a:spcPct val="150000"/>
              </a:lnSpc>
              <a:buNone/>
            </a:pPr>
            <a:r>
              <a:rPr lang="en-US" sz="2000" b="1" dirty="0" smtClean="0">
                <a:solidFill>
                  <a:schemeClr val="tx1"/>
                </a:solidFill>
                <a:latin typeface="微软雅黑" panose="020B0503020204020204" charset="-122"/>
                <a:ea typeface="微软雅黑" panose="020B0503020204020204" charset="-122"/>
              </a:rPr>
              <a:t>    </a:t>
            </a:r>
            <a:endParaRPr lang="en-US" sz="2000" b="1" dirty="0" smtClean="0">
              <a:solidFill>
                <a:schemeClr val="tx1"/>
              </a:solidFill>
              <a:latin typeface="微软雅黑" panose="020B0503020204020204" charset="-122"/>
              <a:ea typeface="微软雅黑" panose="020B0503020204020204" charset="-122"/>
              <a:cs typeface="微软雅黑" panose="020B0503020204020204" charset="-122"/>
            </a:endParaRPr>
          </a:p>
          <a:p>
            <a:pPr marL="457200" indent="-457200">
              <a:lnSpc>
                <a:spcPct val="150000"/>
              </a:lnSpc>
              <a:buNone/>
            </a:pPr>
            <a:r>
              <a:rPr sz="2000" dirty="0" smtClean="0">
                <a:solidFill>
                  <a:srgbClr val="00B0F0"/>
                </a:solidFill>
                <a:latin typeface="微软雅黑" panose="020B0503020204020204" charset="-122"/>
                <a:ea typeface="微软雅黑" panose="020B0503020204020204" charset="-122"/>
                <a:cs typeface="微软雅黑" panose="020B0503020204020204" charset="-122"/>
              </a:rPr>
              <a:t>      </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C:\Users\Administrator\Desktop\图片1.png"/>
          <p:cNvPicPr>
            <a:picLocks noChangeAspect="1" noChangeArrowheads="1"/>
          </p:cNvPicPr>
          <p:nvPr/>
        </p:nvPicPr>
        <p:blipFill>
          <a:blip r:embed="rId5"/>
          <a:srcRect/>
          <a:stretch>
            <a:fillRect/>
          </a:stretch>
        </p:blipFill>
        <p:spPr bwMode="auto">
          <a:xfrm>
            <a:off x="0" y="0"/>
            <a:ext cx="9144000" cy="4681931"/>
          </a:xfrm>
          <a:prstGeom prst="rect">
            <a:avLst/>
          </a:prstGeom>
          <a:noFill/>
        </p:spPr>
      </p:pic>
      <p:sp>
        <p:nvSpPr>
          <p:cNvPr id="12" name="TextBox 11"/>
          <p:cNvSpPr txBox="1"/>
          <p:nvPr/>
        </p:nvSpPr>
        <p:spPr>
          <a:xfrm>
            <a:off x="2066679" y="1173990"/>
            <a:ext cx="4698722" cy="769441"/>
          </a:xfrm>
          <a:prstGeom prst="rect">
            <a:avLst/>
          </a:prstGeom>
          <a:noFill/>
          <a:effectLst/>
        </p:spPr>
        <p:txBody>
          <a:bodyPr wrap="none">
            <a:spAutoFit/>
          </a:bodyPr>
          <a:lstStyle/>
          <a:p>
            <a:pPr fontAlgn="auto">
              <a:spcBef>
                <a:spcPts val="0"/>
              </a:spcBef>
              <a:spcAft>
                <a:spcPts val="0"/>
              </a:spcAft>
              <a:defRPr/>
            </a:pPr>
            <a:r>
              <a:rPr lang="zh-CN" altLang="en-US" sz="4400" b="1" dirty="0" smtClean="0">
                <a:solidFill>
                  <a:schemeClr val="bg1"/>
                </a:solidFill>
                <a:effectLst>
                  <a:outerShdw blurRad="12700" dist="25400" dir="2700000" sx="99000" sy="99000" algn="ctr" rotWithShape="0">
                    <a:srgbClr val="000000">
                      <a:alpha val="64000"/>
                    </a:srgbClr>
                  </a:outerShdw>
                </a:effectLst>
                <a:latin typeface="微软雅黑" panose="020B0503020204020204" pitchFamily="34" charset="-122"/>
                <a:ea typeface="微软雅黑" panose="020B0503020204020204" pitchFamily="34" charset="-122"/>
              </a:rPr>
              <a:t>非常感谢您的聆听</a:t>
            </a:r>
            <a:endParaRPr lang="zh-CN" altLang="en-US" sz="4400" b="1" dirty="0">
              <a:solidFill>
                <a:schemeClr val="bg1"/>
              </a:solidFill>
              <a:effectLst>
                <a:outerShdw blurRad="12700" dist="25400" dir="2700000" sx="99000" sy="99000" algn="ctr" rotWithShape="0">
                  <a:srgbClr val="000000">
                    <a:alpha val="64000"/>
                  </a:srgbClr>
                </a:outerShdw>
              </a:effectLst>
              <a:latin typeface="微软雅黑" panose="020B0503020204020204" pitchFamily="34" charset="-122"/>
              <a:ea typeface="微软雅黑" panose="020B0503020204020204" pitchFamily="34" charset="-122"/>
            </a:endParaRPr>
          </a:p>
        </p:txBody>
      </p:sp>
      <p:pic>
        <p:nvPicPr>
          <p:cNvPr id="13" name="图片 12" descr="03"/>
          <p:cNvPicPr>
            <a:picLocks noChangeAspect="1"/>
          </p:cNvPicPr>
          <p:nvPr/>
        </p:nvPicPr>
        <p:blipFill>
          <a:blip r:embed="rId6" cstate="print"/>
          <a:stretch>
            <a:fillRect/>
          </a:stretch>
        </p:blipFill>
        <p:spPr>
          <a:xfrm>
            <a:off x="439420" y="266509"/>
            <a:ext cx="1417320" cy="378460"/>
          </a:xfrm>
          <a:prstGeom prst="rect">
            <a:avLst/>
          </a:prstGeom>
        </p:spPr>
      </p:pic>
      <p:pic>
        <p:nvPicPr>
          <p:cNvPr id="16" name="Picture 2" descr="https://www.hnac.org.cn/upload/default/20201111/491944fc64f197167628937a19aac322.jpg"/>
          <p:cNvPicPr>
            <a:picLocks noChangeAspect="1" noChangeArrowheads="1"/>
          </p:cNvPicPr>
          <p:nvPr/>
        </p:nvPicPr>
        <p:blipFill>
          <a:blip r:embed="rId7" cstate="print"/>
          <a:srcRect/>
          <a:stretch>
            <a:fillRect/>
          </a:stretch>
        </p:blipFill>
        <p:spPr bwMode="auto">
          <a:xfrm>
            <a:off x="3982551" y="2222180"/>
            <a:ext cx="1005085" cy="100508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26337" y="995820"/>
            <a:ext cx="8227060" cy="3346050"/>
          </a:xfrm>
        </p:spPr>
        <p:txBody>
          <a:bodyPr>
            <a:noAutofit/>
          </a:bodyPr>
          <a:lstStyle/>
          <a:p>
            <a:pPr marL="0" indent="0" algn="ctr">
              <a:buNone/>
            </a:pPr>
            <a:r>
              <a:rPr altLang="en-US" sz="2800" b="1" dirty="0" smtClean="0">
                <a:solidFill>
                  <a:srgbClr val="7030A0"/>
                </a:solidFill>
                <a:latin typeface="华文行楷" pitchFamily="2" charset="-122"/>
                <a:ea typeface="华文行楷" pitchFamily="2" charset="-122"/>
              </a:rPr>
              <a:t>一、前言</a:t>
            </a:r>
            <a:r>
              <a:rPr lang="en-US" altLang="zh-CN" sz="2800" b="1" dirty="0" smtClean="0">
                <a:solidFill>
                  <a:srgbClr val="7030A0"/>
                </a:solidFill>
                <a:latin typeface="华文行楷" pitchFamily="2" charset="-122"/>
                <a:ea typeface="华文行楷" pitchFamily="2" charset="-122"/>
              </a:rPr>
              <a:t>-</a:t>
            </a:r>
            <a:r>
              <a:rPr altLang="en-US" sz="2800" b="1" dirty="0" smtClean="0">
                <a:solidFill>
                  <a:srgbClr val="7030A0"/>
                </a:solidFill>
                <a:latin typeface="华文行楷" pitchFamily="2" charset="-122"/>
                <a:ea typeface="华文行楷" pitchFamily="2" charset="-122"/>
              </a:rPr>
              <a:t>仲裁员管理的必要性</a:t>
            </a:r>
            <a:endParaRPr lang="en-US" altLang="en-US" sz="2800" b="1" dirty="0" smtClean="0">
              <a:solidFill>
                <a:srgbClr val="7030A0"/>
              </a:solidFill>
              <a:latin typeface="华文行楷" pitchFamily="2" charset="-122"/>
              <a:ea typeface="华文行楷" pitchFamily="2" charset="-122"/>
            </a:endParaRPr>
          </a:p>
          <a:p>
            <a:pPr marL="0" indent="0">
              <a:buNone/>
            </a:pPr>
            <a:r>
              <a:rPr altLang="en-US" sz="2400" dirty="0" smtClean="0">
                <a:solidFill>
                  <a:srgbClr val="00B0F0"/>
                </a:solidFill>
              </a:rPr>
              <a:t>       </a:t>
            </a:r>
            <a:r>
              <a:rPr altLang="en-US" sz="2000" dirty="0" smtClean="0">
                <a:solidFill>
                  <a:srgbClr val="00B0F0"/>
                </a:solidFill>
                <a:latin typeface="+mn-ea"/>
                <a:ea typeface="+mn-ea"/>
              </a:rPr>
              <a:t>仲裁界有一句广为人知的名言：“有什么样的仲裁员，就有什么样的仲裁”。</a:t>
            </a:r>
            <a:endParaRPr lang="en-US" altLang="en-US" sz="2000" dirty="0" smtClean="0">
              <a:solidFill>
                <a:srgbClr val="00B0F0"/>
              </a:solidFill>
              <a:latin typeface="+mn-ea"/>
              <a:ea typeface="+mn-ea"/>
            </a:endParaRPr>
          </a:p>
          <a:p>
            <a:pPr marL="0" indent="0">
              <a:buNone/>
            </a:pPr>
            <a:r>
              <a:rPr altLang="en-US" sz="2000" dirty="0" smtClean="0">
                <a:solidFill>
                  <a:srgbClr val="00B0F0"/>
                </a:solidFill>
                <a:latin typeface="+mn-ea"/>
                <a:ea typeface="+mn-ea"/>
              </a:rPr>
              <a:t>       仲裁员是仲裁制度的生命力所在。</a:t>
            </a:r>
            <a:endParaRPr lang="en-US" altLang="en-US" sz="2000" dirty="0" smtClean="0">
              <a:solidFill>
                <a:srgbClr val="00B0F0"/>
              </a:solidFill>
              <a:latin typeface="+mn-ea"/>
              <a:ea typeface="+mn-ea"/>
            </a:endParaRPr>
          </a:p>
          <a:p>
            <a:pPr marL="0" indent="0">
              <a:buNone/>
            </a:pPr>
            <a:r>
              <a:rPr altLang="en-US" sz="2000" dirty="0" smtClean="0">
                <a:solidFill>
                  <a:srgbClr val="00B0F0"/>
                </a:solidFill>
                <a:latin typeface="+mn-ea"/>
                <a:ea typeface="+mn-ea"/>
              </a:rPr>
              <a:t>       对于“机构仲裁”而言，没有一支“好的仲裁员队伍”，将会对仲裁机构本身的可信度大打折扣</a:t>
            </a:r>
            <a:endParaRPr lang="en-US" altLang="en-US" sz="2000" dirty="0" smtClean="0">
              <a:solidFill>
                <a:srgbClr val="00B0F0"/>
              </a:solidFill>
              <a:latin typeface="+mn-ea"/>
              <a:ea typeface="+mn-ea"/>
            </a:endParaRPr>
          </a:p>
          <a:p>
            <a:pPr marL="0" indent="0">
              <a:buNone/>
            </a:pPr>
            <a:endParaRPr lang="zh-CN" altLang="en-US" sz="28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9" name="Freeform 32"/>
          <p:cNvSpPr/>
          <p:nvPr/>
        </p:nvSpPr>
        <p:spPr bwMode="auto">
          <a:xfrm>
            <a:off x="434226" y="1503863"/>
            <a:ext cx="767342" cy="706360"/>
          </a:xfrm>
          <a:custGeom>
            <a:avLst/>
            <a:gdLst>
              <a:gd name="T0" fmla="*/ 782 w 782"/>
              <a:gd name="T1" fmla="*/ 391 h 1096"/>
              <a:gd name="T2" fmla="*/ 391 w 782"/>
              <a:gd name="T3" fmla="*/ 0 h 1096"/>
              <a:gd name="T4" fmla="*/ 0 w 782"/>
              <a:gd name="T5" fmla="*/ 391 h 1096"/>
              <a:gd name="T6" fmla="*/ 1 w 782"/>
              <a:gd name="T7" fmla="*/ 423 h 1096"/>
              <a:gd name="T8" fmla="*/ 1 w 782"/>
              <a:gd name="T9" fmla="*/ 423 h 1096"/>
              <a:gd name="T10" fmla="*/ 391 w 782"/>
              <a:gd name="T11" fmla="*/ 1096 h 1096"/>
              <a:gd name="T12" fmla="*/ 780 w 782"/>
              <a:gd name="T13" fmla="*/ 423 h 1096"/>
              <a:gd name="T14" fmla="*/ 780 w 782"/>
              <a:gd name="T15" fmla="*/ 423 h 1096"/>
              <a:gd name="T16" fmla="*/ 782 w 782"/>
              <a:gd name="T17" fmla="*/ 39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2" h="1096">
                <a:moveTo>
                  <a:pt x="782" y="391"/>
                </a:moveTo>
                <a:cubicBezTo>
                  <a:pt x="782" y="175"/>
                  <a:pt x="607" y="0"/>
                  <a:pt x="391" y="0"/>
                </a:cubicBezTo>
                <a:cubicBezTo>
                  <a:pt x="175" y="0"/>
                  <a:pt x="0" y="175"/>
                  <a:pt x="0" y="391"/>
                </a:cubicBezTo>
                <a:cubicBezTo>
                  <a:pt x="0" y="402"/>
                  <a:pt x="1" y="413"/>
                  <a:pt x="1" y="423"/>
                </a:cubicBezTo>
                <a:cubicBezTo>
                  <a:pt x="1" y="423"/>
                  <a:pt x="1" y="423"/>
                  <a:pt x="1" y="423"/>
                </a:cubicBezTo>
                <a:cubicBezTo>
                  <a:pt x="3" y="682"/>
                  <a:pt x="303" y="1008"/>
                  <a:pt x="391" y="1096"/>
                </a:cubicBezTo>
                <a:cubicBezTo>
                  <a:pt x="478" y="1008"/>
                  <a:pt x="779" y="682"/>
                  <a:pt x="780" y="423"/>
                </a:cubicBezTo>
                <a:cubicBezTo>
                  <a:pt x="780" y="423"/>
                  <a:pt x="780" y="423"/>
                  <a:pt x="780" y="423"/>
                </a:cubicBezTo>
                <a:cubicBezTo>
                  <a:pt x="781" y="413"/>
                  <a:pt x="782" y="402"/>
                  <a:pt x="782" y="39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scene3d>
              <a:camera prst="orthographicFront"/>
              <a:lightRig rig="threePt" dir="t"/>
            </a:scene3d>
            <a:sp3d contourW="12700"/>
          </a:bodyPr>
          <a:lstStyle/>
          <a:p>
            <a:pPr algn="ctr"/>
            <a:endParaRPr lang="zh-CN" altLang="en-US">
              <a:solidFill>
                <a:srgbClr val="252628"/>
              </a:solidFill>
              <a:cs typeface="+mn-ea"/>
              <a:sym typeface="+mn-lt"/>
            </a:endParaRPr>
          </a:p>
        </p:txBody>
      </p:sp>
      <p:sp>
        <p:nvSpPr>
          <p:cNvPr id="12" name="TextBox 49"/>
          <p:cNvSpPr txBox="1"/>
          <p:nvPr/>
        </p:nvSpPr>
        <p:spPr>
          <a:xfrm>
            <a:off x="460980" y="1586769"/>
            <a:ext cx="748145" cy="584775"/>
          </a:xfrm>
          <a:prstGeom prst="rect">
            <a:avLst/>
          </a:prstGeom>
          <a:noFill/>
        </p:spPr>
        <p:txBody>
          <a:bodyPr wrap="square" rtlCol="0">
            <a:spAutoFit/>
            <a:scene3d>
              <a:camera prst="orthographicFront"/>
              <a:lightRig rig="threePt" dir="t"/>
            </a:scene3d>
            <a:sp3d contourW="12700"/>
          </a:bodyPr>
          <a:lstStyle>
            <a:defPPr>
              <a:defRPr lang="zh-CN"/>
            </a:defPPr>
            <a:lvl1pPr algn="ctr">
              <a:defRPr sz="4400">
                <a:solidFill>
                  <a:srgbClr val="DC3348"/>
                </a:solidFill>
                <a:latin typeface="Impact" panose="020B0806030902050204" pitchFamily="34" charset="0"/>
              </a:defRPr>
            </a:lvl1pPr>
          </a:lstStyle>
          <a:p>
            <a:r>
              <a:rPr lang="en-US" altLang="zh-CN" sz="3200" dirty="0">
                <a:solidFill>
                  <a:schemeClr val="bg1"/>
                </a:solidFill>
                <a:latin typeface="+mn-lt"/>
                <a:cs typeface="+mn-ea"/>
                <a:sym typeface="+mn-lt"/>
              </a:rPr>
              <a:t>01</a:t>
            </a:r>
            <a:endParaRPr lang="zh-CN" altLang="en-US" sz="3200" dirty="0">
              <a:solidFill>
                <a:schemeClr val="bg1"/>
              </a:solidFill>
              <a:latin typeface="+mn-lt"/>
              <a:cs typeface="+mn-ea"/>
              <a:sym typeface="+mn-lt"/>
            </a:endParaRPr>
          </a:p>
        </p:txBody>
      </p:sp>
      <p:pic>
        <p:nvPicPr>
          <p:cNvPr id="10" name="图片 9"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002082"/>
            <a:ext cx="8227060" cy="3441807"/>
          </a:xfrm>
        </p:spPr>
        <p:txBody>
          <a:bodyPr>
            <a:normAutofit/>
          </a:bodyPr>
          <a:lstStyle/>
          <a:p>
            <a:pPr marL="0" indent="0">
              <a:buNone/>
            </a:pPr>
            <a:r>
              <a:rPr altLang="en-US" sz="2400" dirty="0" smtClean="0">
                <a:solidFill>
                  <a:srgbClr val="00B0F0"/>
                </a:solidFill>
              </a:rPr>
              <a:t>     </a:t>
            </a:r>
            <a:endParaRPr lang="en-US" altLang="en-US" sz="2400" dirty="0" smtClean="0">
              <a:solidFill>
                <a:srgbClr val="00B0F0"/>
              </a:solidFill>
            </a:endParaRPr>
          </a:p>
          <a:p>
            <a:pPr marL="0" indent="0">
              <a:buNone/>
            </a:pPr>
            <a:r>
              <a:rPr altLang="en-US" sz="2400" dirty="0" smtClean="0">
                <a:solidFill>
                  <a:srgbClr val="00B0F0"/>
                </a:solidFill>
                <a:latin typeface="+mn-ea"/>
                <a:ea typeface="+mn-ea"/>
              </a:rPr>
              <a:t>  </a:t>
            </a:r>
            <a:r>
              <a:rPr lang="en-US" altLang="en-US" sz="2000" dirty="0" smtClean="0">
                <a:solidFill>
                  <a:srgbClr val="00B0F0"/>
                </a:solidFill>
                <a:latin typeface="+mn-ea"/>
                <a:ea typeface="+mn-ea"/>
              </a:rPr>
              <a:t>     </a:t>
            </a:r>
            <a:r>
              <a:rPr altLang="en-US" sz="2000" dirty="0" smtClean="0">
                <a:solidFill>
                  <a:srgbClr val="00B0F0"/>
                </a:solidFill>
                <a:latin typeface="+mn-ea"/>
                <a:ea typeface="+mn-ea"/>
              </a:rPr>
              <a:t> </a:t>
            </a:r>
            <a:r>
              <a:rPr lang="en-US" altLang="en-US" sz="2000" dirty="0" smtClean="0">
                <a:solidFill>
                  <a:srgbClr val="00B0F0"/>
                </a:solidFill>
                <a:latin typeface="+mn-ea"/>
                <a:ea typeface="+mn-ea"/>
              </a:rPr>
              <a:t> </a:t>
            </a:r>
            <a:r>
              <a:rPr altLang="en-US" sz="2000" dirty="0" smtClean="0">
                <a:solidFill>
                  <a:srgbClr val="00B0F0"/>
                </a:solidFill>
                <a:latin typeface="+mn-ea"/>
                <a:ea typeface="+mn-ea"/>
              </a:rPr>
              <a:t>仲裁员是除法官外，唯一能够在商事纠纷解决过程中行使裁判权并作出具有法律效力裁决的裁判者，因仲裁员行使权力的来源于当事人的授权，而非代表国家行使公权力，因此仲裁员行为本质上属于一种私人裁判行为。</a:t>
            </a:r>
            <a:endParaRPr lang="en-US" altLang="en-US" sz="2000" dirty="0" smtClean="0">
              <a:solidFill>
                <a:srgbClr val="00B0F0"/>
              </a:solidFill>
              <a:latin typeface="+mn-ea"/>
              <a:ea typeface="+mn-ea"/>
            </a:endParaRPr>
          </a:p>
          <a:p>
            <a:pPr marL="0" indent="0">
              <a:lnSpc>
                <a:spcPct val="150000"/>
              </a:lnSpc>
              <a:buNone/>
            </a:pPr>
            <a:endParaRPr lang="en-US" altLang="en-US" sz="2000" dirty="0" smtClean="0">
              <a:solidFill>
                <a:srgbClr val="00B0F0"/>
              </a:solidFill>
              <a:latin typeface="+mn-ea"/>
              <a:ea typeface="+mn-ea"/>
            </a:endParaRPr>
          </a:p>
          <a:p>
            <a:pPr marL="0" indent="0">
              <a:lnSpc>
                <a:spcPct val="150000"/>
              </a:lnSpc>
              <a:buNone/>
            </a:pPr>
            <a:endParaRPr lang="en-US" altLang="en-US" sz="2000" dirty="0" smtClean="0">
              <a:solidFill>
                <a:srgbClr val="00B0F0"/>
              </a:solidFill>
              <a:latin typeface="+mn-ea"/>
              <a:ea typeface="+mn-ea"/>
            </a:endParaRPr>
          </a:p>
          <a:p>
            <a:pPr marL="0" indent="0">
              <a:lnSpc>
                <a:spcPct val="100000"/>
              </a:lnSpc>
              <a:buNone/>
            </a:pPr>
            <a:endParaRPr lang="zh-CN" altLang="en-US" sz="24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9" name="Freeform 32"/>
          <p:cNvSpPr/>
          <p:nvPr/>
        </p:nvSpPr>
        <p:spPr bwMode="auto">
          <a:xfrm>
            <a:off x="441783" y="1464396"/>
            <a:ext cx="767342" cy="706360"/>
          </a:xfrm>
          <a:custGeom>
            <a:avLst/>
            <a:gdLst>
              <a:gd name="T0" fmla="*/ 782 w 782"/>
              <a:gd name="T1" fmla="*/ 391 h 1096"/>
              <a:gd name="T2" fmla="*/ 391 w 782"/>
              <a:gd name="T3" fmla="*/ 0 h 1096"/>
              <a:gd name="T4" fmla="*/ 0 w 782"/>
              <a:gd name="T5" fmla="*/ 391 h 1096"/>
              <a:gd name="T6" fmla="*/ 1 w 782"/>
              <a:gd name="T7" fmla="*/ 423 h 1096"/>
              <a:gd name="T8" fmla="*/ 1 w 782"/>
              <a:gd name="T9" fmla="*/ 423 h 1096"/>
              <a:gd name="T10" fmla="*/ 391 w 782"/>
              <a:gd name="T11" fmla="*/ 1096 h 1096"/>
              <a:gd name="T12" fmla="*/ 780 w 782"/>
              <a:gd name="T13" fmla="*/ 423 h 1096"/>
              <a:gd name="T14" fmla="*/ 780 w 782"/>
              <a:gd name="T15" fmla="*/ 423 h 1096"/>
              <a:gd name="T16" fmla="*/ 782 w 782"/>
              <a:gd name="T17" fmla="*/ 39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2" h="1096">
                <a:moveTo>
                  <a:pt x="782" y="391"/>
                </a:moveTo>
                <a:cubicBezTo>
                  <a:pt x="782" y="175"/>
                  <a:pt x="607" y="0"/>
                  <a:pt x="391" y="0"/>
                </a:cubicBezTo>
                <a:cubicBezTo>
                  <a:pt x="175" y="0"/>
                  <a:pt x="0" y="175"/>
                  <a:pt x="0" y="391"/>
                </a:cubicBezTo>
                <a:cubicBezTo>
                  <a:pt x="0" y="402"/>
                  <a:pt x="1" y="413"/>
                  <a:pt x="1" y="423"/>
                </a:cubicBezTo>
                <a:cubicBezTo>
                  <a:pt x="1" y="423"/>
                  <a:pt x="1" y="423"/>
                  <a:pt x="1" y="423"/>
                </a:cubicBezTo>
                <a:cubicBezTo>
                  <a:pt x="3" y="682"/>
                  <a:pt x="303" y="1008"/>
                  <a:pt x="391" y="1096"/>
                </a:cubicBezTo>
                <a:cubicBezTo>
                  <a:pt x="478" y="1008"/>
                  <a:pt x="779" y="682"/>
                  <a:pt x="780" y="423"/>
                </a:cubicBezTo>
                <a:cubicBezTo>
                  <a:pt x="780" y="423"/>
                  <a:pt x="780" y="423"/>
                  <a:pt x="780" y="423"/>
                </a:cubicBezTo>
                <a:cubicBezTo>
                  <a:pt x="781" y="413"/>
                  <a:pt x="782" y="402"/>
                  <a:pt x="782" y="39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scene3d>
              <a:camera prst="orthographicFront"/>
              <a:lightRig rig="threePt" dir="t"/>
            </a:scene3d>
            <a:sp3d contourW="12700"/>
          </a:bodyPr>
          <a:lstStyle/>
          <a:p>
            <a:pPr algn="ctr"/>
            <a:endParaRPr lang="zh-CN" altLang="en-US">
              <a:solidFill>
                <a:srgbClr val="252628"/>
              </a:solidFill>
              <a:cs typeface="+mn-ea"/>
              <a:sym typeface="+mn-lt"/>
            </a:endParaRPr>
          </a:p>
        </p:txBody>
      </p:sp>
      <p:sp>
        <p:nvSpPr>
          <p:cNvPr id="10" name="TextBox 49"/>
          <p:cNvSpPr txBox="1"/>
          <p:nvPr/>
        </p:nvSpPr>
        <p:spPr>
          <a:xfrm>
            <a:off x="423195" y="1518963"/>
            <a:ext cx="748145" cy="584775"/>
          </a:xfrm>
          <a:prstGeom prst="rect">
            <a:avLst/>
          </a:prstGeom>
          <a:noFill/>
        </p:spPr>
        <p:txBody>
          <a:bodyPr wrap="square" rtlCol="0">
            <a:spAutoFit/>
            <a:scene3d>
              <a:camera prst="orthographicFront"/>
              <a:lightRig rig="threePt" dir="t"/>
            </a:scene3d>
            <a:sp3d contourW="12700"/>
          </a:bodyPr>
          <a:lstStyle>
            <a:defPPr>
              <a:defRPr lang="zh-CN"/>
            </a:defPPr>
            <a:lvl1pPr algn="ctr">
              <a:defRPr sz="4400">
                <a:solidFill>
                  <a:srgbClr val="DC3348"/>
                </a:solidFill>
                <a:latin typeface="Impact" panose="020B0806030902050204" pitchFamily="34" charset="0"/>
              </a:defRPr>
            </a:lvl1pPr>
          </a:lstStyle>
          <a:p>
            <a:r>
              <a:rPr lang="en-US" altLang="zh-CN" sz="3200" dirty="0" smtClean="0">
                <a:solidFill>
                  <a:schemeClr val="bg1"/>
                </a:solidFill>
                <a:latin typeface="+mn-lt"/>
                <a:cs typeface="+mn-ea"/>
                <a:sym typeface="+mn-lt"/>
              </a:rPr>
              <a:t>02</a:t>
            </a:r>
            <a:endParaRPr lang="zh-CN" altLang="en-US" sz="3200" dirty="0">
              <a:solidFill>
                <a:schemeClr val="bg1"/>
              </a:solidFill>
              <a:latin typeface="+mn-lt"/>
              <a:cs typeface="+mn-ea"/>
              <a:sym typeface="+mn-lt"/>
            </a:endParaRPr>
          </a:p>
        </p:txBody>
      </p:sp>
      <p:pic>
        <p:nvPicPr>
          <p:cNvPr id="13" name="Picture 2"/>
          <p:cNvPicPr>
            <a:picLocks noChangeAspect="1" noChangeArrowheads="1"/>
          </p:cNvPicPr>
          <p:nvPr/>
        </p:nvPicPr>
        <p:blipFill>
          <a:blip r:embed="rId6"/>
          <a:srcRect/>
          <a:stretch>
            <a:fillRect/>
          </a:stretch>
        </p:blipFill>
        <p:spPr bwMode="auto">
          <a:xfrm>
            <a:off x="5478842" y="3072427"/>
            <a:ext cx="3104727" cy="1628709"/>
          </a:xfrm>
          <a:prstGeom prst="rect">
            <a:avLst/>
          </a:prstGeom>
          <a:noFill/>
          <a:ln w="9525">
            <a:noFill/>
            <a:miter lim="800000"/>
            <a:headEnd/>
            <a:tailEnd/>
          </a:ln>
          <a:effectLst/>
        </p:spPr>
      </p:pic>
      <p:pic>
        <p:nvPicPr>
          <p:cNvPr id="12" name="图片 11" descr="03"/>
          <p:cNvPicPr>
            <a:picLocks noChangeAspect="1"/>
          </p:cNvPicPr>
          <p:nvPr/>
        </p:nvPicPr>
        <p:blipFill>
          <a:blip r:embed="rId7"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995820"/>
            <a:ext cx="8227060" cy="3448070"/>
          </a:xfrm>
        </p:spPr>
        <p:txBody>
          <a:bodyPr>
            <a:normAutofit/>
          </a:bodyPr>
          <a:lstStyle/>
          <a:p>
            <a:pPr marL="0" indent="0">
              <a:buNone/>
            </a:pPr>
            <a:endParaRPr lang="en-US" sz="2400" dirty="0" smtClean="0">
              <a:solidFill>
                <a:srgbClr val="00B0F0"/>
              </a:solidFill>
            </a:endParaRPr>
          </a:p>
          <a:p>
            <a:pPr marL="0" indent="0">
              <a:buNone/>
            </a:pPr>
            <a:r>
              <a:rPr lang="en-US" sz="2400" dirty="0" smtClean="0">
                <a:solidFill>
                  <a:srgbClr val="00B0F0"/>
                </a:solidFill>
              </a:rPr>
              <a:t>      </a:t>
            </a:r>
            <a:r>
              <a:rPr sz="2000" dirty="0" smtClean="0">
                <a:solidFill>
                  <a:srgbClr val="00B0F0"/>
                </a:solidFill>
              </a:rPr>
              <a:t>仲裁员一般不是专职人员，来源也呈现多元性，有法官、律师、企业法务、经济贸易类人士，一是接触居中裁判的经历不同，二是通常仲裁员与当事人的关系远比法官同当事人的关系来得复杂。</a:t>
            </a:r>
            <a:endParaRPr lang="zh-CN" altLang="en-US" sz="2000" dirty="0">
              <a:solidFill>
                <a:srgbClr val="00B0F0"/>
              </a:solidFill>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sp>
        <p:nvSpPr>
          <p:cNvPr id="10" name="Freeform 32"/>
          <p:cNvSpPr/>
          <p:nvPr/>
        </p:nvSpPr>
        <p:spPr bwMode="auto">
          <a:xfrm>
            <a:off x="494682" y="1158079"/>
            <a:ext cx="767342" cy="706360"/>
          </a:xfrm>
          <a:custGeom>
            <a:avLst/>
            <a:gdLst>
              <a:gd name="T0" fmla="*/ 782 w 782"/>
              <a:gd name="T1" fmla="*/ 391 h 1096"/>
              <a:gd name="T2" fmla="*/ 391 w 782"/>
              <a:gd name="T3" fmla="*/ 0 h 1096"/>
              <a:gd name="T4" fmla="*/ 0 w 782"/>
              <a:gd name="T5" fmla="*/ 391 h 1096"/>
              <a:gd name="T6" fmla="*/ 1 w 782"/>
              <a:gd name="T7" fmla="*/ 423 h 1096"/>
              <a:gd name="T8" fmla="*/ 1 w 782"/>
              <a:gd name="T9" fmla="*/ 423 h 1096"/>
              <a:gd name="T10" fmla="*/ 391 w 782"/>
              <a:gd name="T11" fmla="*/ 1096 h 1096"/>
              <a:gd name="T12" fmla="*/ 780 w 782"/>
              <a:gd name="T13" fmla="*/ 423 h 1096"/>
              <a:gd name="T14" fmla="*/ 780 w 782"/>
              <a:gd name="T15" fmla="*/ 423 h 1096"/>
              <a:gd name="T16" fmla="*/ 782 w 782"/>
              <a:gd name="T17" fmla="*/ 39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2" h="1096">
                <a:moveTo>
                  <a:pt x="782" y="391"/>
                </a:moveTo>
                <a:cubicBezTo>
                  <a:pt x="782" y="175"/>
                  <a:pt x="607" y="0"/>
                  <a:pt x="391" y="0"/>
                </a:cubicBezTo>
                <a:cubicBezTo>
                  <a:pt x="175" y="0"/>
                  <a:pt x="0" y="175"/>
                  <a:pt x="0" y="391"/>
                </a:cubicBezTo>
                <a:cubicBezTo>
                  <a:pt x="0" y="402"/>
                  <a:pt x="1" y="413"/>
                  <a:pt x="1" y="423"/>
                </a:cubicBezTo>
                <a:cubicBezTo>
                  <a:pt x="1" y="423"/>
                  <a:pt x="1" y="423"/>
                  <a:pt x="1" y="423"/>
                </a:cubicBezTo>
                <a:cubicBezTo>
                  <a:pt x="3" y="682"/>
                  <a:pt x="303" y="1008"/>
                  <a:pt x="391" y="1096"/>
                </a:cubicBezTo>
                <a:cubicBezTo>
                  <a:pt x="478" y="1008"/>
                  <a:pt x="779" y="682"/>
                  <a:pt x="780" y="423"/>
                </a:cubicBezTo>
                <a:cubicBezTo>
                  <a:pt x="780" y="423"/>
                  <a:pt x="780" y="423"/>
                  <a:pt x="780" y="423"/>
                </a:cubicBezTo>
                <a:cubicBezTo>
                  <a:pt x="781" y="413"/>
                  <a:pt x="782" y="402"/>
                  <a:pt x="782" y="39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scene3d>
              <a:camera prst="orthographicFront"/>
              <a:lightRig rig="threePt" dir="t"/>
            </a:scene3d>
            <a:sp3d contourW="12700"/>
          </a:bodyPr>
          <a:lstStyle/>
          <a:p>
            <a:pPr algn="ctr"/>
            <a:endParaRPr lang="zh-CN" altLang="en-US">
              <a:solidFill>
                <a:srgbClr val="252628"/>
              </a:solidFill>
              <a:cs typeface="+mn-ea"/>
              <a:sym typeface="+mn-lt"/>
            </a:endParaRPr>
          </a:p>
        </p:txBody>
      </p:sp>
      <p:sp>
        <p:nvSpPr>
          <p:cNvPr id="12" name="TextBox 49"/>
          <p:cNvSpPr txBox="1"/>
          <p:nvPr/>
        </p:nvSpPr>
        <p:spPr>
          <a:xfrm>
            <a:off x="513879" y="1235316"/>
            <a:ext cx="748145" cy="584775"/>
          </a:xfrm>
          <a:prstGeom prst="rect">
            <a:avLst/>
          </a:prstGeom>
          <a:noFill/>
        </p:spPr>
        <p:txBody>
          <a:bodyPr wrap="square" rtlCol="0">
            <a:spAutoFit/>
            <a:scene3d>
              <a:camera prst="orthographicFront"/>
              <a:lightRig rig="threePt" dir="t"/>
            </a:scene3d>
            <a:sp3d contourW="12700"/>
          </a:bodyPr>
          <a:lstStyle>
            <a:defPPr>
              <a:defRPr lang="zh-CN"/>
            </a:defPPr>
            <a:lvl1pPr algn="ctr">
              <a:defRPr sz="4400">
                <a:solidFill>
                  <a:srgbClr val="DC3348"/>
                </a:solidFill>
                <a:latin typeface="Impact" panose="020B0806030902050204" pitchFamily="34" charset="0"/>
              </a:defRPr>
            </a:lvl1pPr>
          </a:lstStyle>
          <a:p>
            <a:r>
              <a:rPr lang="en-US" altLang="zh-CN" sz="3200" dirty="0" smtClean="0">
                <a:solidFill>
                  <a:schemeClr val="bg1"/>
                </a:solidFill>
                <a:latin typeface="+mn-lt"/>
                <a:cs typeface="+mn-ea"/>
                <a:sym typeface="+mn-lt"/>
              </a:rPr>
              <a:t>03</a:t>
            </a:r>
            <a:endParaRPr lang="zh-CN" altLang="en-US" sz="3200" dirty="0">
              <a:solidFill>
                <a:schemeClr val="bg1"/>
              </a:solidFill>
              <a:latin typeface="+mn-lt"/>
              <a:cs typeface="+mn-ea"/>
              <a:sym typeface="+mn-lt"/>
            </a:endParaRPr>
          </a:p>
        </p:txBody>
      </p:sp>
      <p:pic>
        <p:nvPicPr>
          <p:cNvPr id="13" name="图片 12"/>
          <p:cNvPicPr>
            <a:picLocks noChangeAspect="1"/>
          </p:cNvPicPr>
          <p:nvPr/>
        </p:nvPicPr>
        <p:blipFill>
          <a:blip r:embed="rId6" cstate="screen"/>
          <a:stretch>
            <a:fillRect/>
          </a:stretch>
        </p:blipFill>
        <p:spPr>
          <a:xfrm>
            <a:off x="544106" y="3083266"/>
            <a:ext cx="8010446" cy="1594271"/>
          </a:xfrm>
          <a:prstGeom prst="rect">
            <a:avLst/>
          </a:prstGeom>
          <a:noFill/>
          <a:ln>
            <a:noFill/>
          </a:ln>
        </p:spPr>
      </p:pic>
      <p:pic>
        <p:nvPicPr>
          <p:cNvPr id="16" name="图片 15" descr="03"/>
          <p:cNvPicPr>
            <a:picLocks noChangeAspect="1"/>
          </p:cNvPicPr>
          <p:nvPr/>
        </p:nvPicPr>
        <p:blipFill>
          <a:blip r:embed="rId7"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995820"/>
            <a:ext cx="8227060" cy="3448070"/>
          </a:xfrm>
        </p:spPr>
        <p:txBody>
          <a:bodyPr>
            <a:normAutofit/>
          </a:bodyPr>
          <a:lstStyle/>
          <a:p>
            <a:pPr marL="0" indent="0">
              <a:buNone/>
            </a:pPr>
            <a:r>
              <a:rPr altLang="en-US" sz="2800" dirty="0" smtClean="0">
                <a:solidFill>
                  <a:schemeClr val="tx1"/>
                </a:solidFill>
                <a:latin typeface="华文行楷" pitchFamily="2" charset="-122"/>
                <a:ea typeface="华文行楷" pitchFamily="2" charset="-122"/>
              </a:rPr>
              <a:t>  </a:t>
            </a:r>
            <a:r>
              <a:rPr altLang="en-US" sz="2800" b="1" dirty="0" smtClean="0">
                <a:solidFill>
                  <a:schemeClr val="tx1"/>
                </a:solidFill>
                <a:latin typeface="华文行楷" pitchFamily="2" charset="-122"/>
                <a:ea typeface="华文行楷" pitchFamily="2" charset="-122"/>
              </a:rPr>
              <a:t>二、 仲裁员聘任</a:t>
            </a:r>
            <a:endParaRPr lang="en-US" altLang="en-US" sz="2800" b="1" dirty="0" smtClean="0">
              <a:solidFill>
                <a:schemeClr val="tx1"/>
              </a:solidFill>
              <a:latin typeface="华文行楷" pitchFamily="2" charset="-122"/>
              <a:ea typeface="华文行楷" pitchFamily="2" charset="-122"/>
            </a:endParaRPr>
          </a:p>
          <a:p>
            <a:pPr marL="0" indent="0">
              <a:lnSpc>
                <a:spcPct val="110000"/>
              </a:lnSpc>
              <a:buNone/>
            </a:pPr>
            <a:r>
              <a:rPr altLang="en-US" sz="2400" dirty="0" smtClean="0">
                <a:solidFill>
                  <a:srgbClr val="00B0F0"/>
                </a:solidFill>
              </a:rPr>
              <a:t>    </a:t>
            </a:r>
            <a:r>
              <a:rPr lang="en-US" altLang="zh-CN" sz="2000" dirty="0" smtClean="0">
                <a:solidFill>
                  <a:srgbClr val="00B0F0"/>
                </a:solidFill>
                <a:latin typeface="+mn-ea"/>
                <a:ea typeface="+mn-ea"/>
                <a:sym typeface="Wingdings 2"/>
              </a:rPr>
              <a:t></a:t>
            </a:r>
            <a:r>
              <a:rPr altLang="en-US" sz="2000" dirty="0" smtClean="0">
                <a:solidFill>
                  <a:srgbClr val="00B0F0"/>
                </a:solidFill>
                <a:latin typeface="+mn-ea"/>
                <a:ea typeface="+mn-ea"/>
              </a:rPr>
              <a:t>聘任原则：始</a:t>
            </a:r>
            <a:r>
              <a:rPr sz="2000" dirty="0" smtClean="0">
                <a:solidFill>
                  <a:srgbClr val="00B0F0"/>
                </a:solidFill>
              </a:rPr>
              <a:t>终坚持国际化、专业化的高标准，以吸收德才兼备、素质好、业界认可度高的优秀专业人才，进而培养造就一批国际化仲裁员队伍</a:t>
            </a:r>
            <a:endParaRPr lang="en-US" altLang="en-US" sz="2000" dirty="0" smtClean="0">
              <a:solidFill>
                <a:srgbClr val="00B0F0"/>
              </a:solidFill>
              <a:latin typeface="+mn-ea"/>
              <a:ea typeface="+mn-ea"/>
            </a:endParaRPr>
          </a:p>
          <a:p>
            <a:pPr marL="0" indent="0">
              <a:lnSpc>
                <a:spcPct val="110000"/>
              </a:lnSpc>
              <a:buNone/>
            </a:pPr>
            <a:r>
              <a:rPr altLang="en-US" sz="2000" dirty="0" smtClean="0">
                <a:solidFill>
                  <a:srgbClr val="00B0F0"/>
                </a:solidFill>
                <a:latin typeface="+mn-ea"/>
                <a:ea typeface="+mn-ea"/>
              </a:rPr>
              <a:t>    </a:t>
            </a:r>
            <a:r>
              <a:rPr lang="zh-CN" altLang="en-US" sz="2000" dirty="0" smtClean="0">
                <a:solidFill>
                  <a:srgbClr val="00B0F0"/>
                </a:solidFill>
                <a:latin typeface="+mn-ea"/>
                <a:ea typeface="+mn-ea"/>
                <a:sym typeface="Wingdings 2"/>
              </a:rPr>
              <a:t></a:t>
            </a:r>
            <a:r>
              <a:rPr altLang="en-US" sz="2000" dirty="0" smtClean="0">
                <a:solidFill>
                  <a:srgbClr val="00B0F0"/>
                </a:solidFill>
                <a:latin typeface="+mn-ea"/>
                <a:ea typeface="+mn-ea"/>
              </a:rPr>
              <a:t>聘任条件：境内人士</a:t>
            </a:r>
            <a:r>
              <a:rPr lang="en-US" altLang="zh-CN" sz="2000" dirty="0" smtClean="0">
                <a:solidFill>
                  <a:srgbClr val="00B0F0"/>
                </a:solidFill>
                <a:latin typeface="+mn-ea"/>
                <a:ea typeface="+mn-ea"/>
              </a:rPr>
              <a:t>--</a:t>
            </a:r>
            <a:r>
              <a:rPr altLang="en-US" sz="2000" dirty="0" smtClean="0">
                <a:solidFill>
                  <a:srgbClr val="00B0F0"/>
                </a:solidFill>
                <a:latin typeface="+mn-ea"/>
                <a:ea typeface="+mn-ea"/>
              </a:rPr>
              <a:t>基本条件与细化条件</a:t>
            </a:r>
            <a:endParaRPr lang="en-US" altLang="en-US" sz="2000" dirty="0" smtClean="0">
              <a:solidFill>
                <a:srgbClr val="00B0F0"/>
              </a:solidFill>
              <a:latin typeface="+mn-ea"/>
              <a:ea typeface="+mn-ea"/>
            </a:endParaRPr>
          </a:p>
          <a:p>
            <a:pPr marL="0" indent="0">
              <a:lnSpc>
                <a:spcPct val="110000"/>
              </a:lnSpc>
              <a:buNone/>
            </a:pPr>
            <a:r>
              <a:rPr lang="en-US" altLang="en-US" sz="2000" dirty="0" smtClean="0">
                <a:latin typeface="+mn-ea"/>
                <a:ea typeface="+mn-ea"/>
              </a:rPr>
              <a:t>                      </a:t>
            </a:r>
            <a:r>
              <a:rPr altLang="en-US" sz="2000" dirty="0" smtClean="0">
                <a:solidFill>
                  <a:srgbClr val="00B0F0"/>
                </a:solidFill>
                <a:latin typeface="+mn-ea"/>
                <a:ea typeface="+mn-ea"/>
              </a:rPr>
              <a:t>境外人士</a:t>
            </a:r>
            <a:r>
              <a:rPr lang="en-US" altLang="zh-CN" sz="2000" dirty="0" smtClean="0">
                <a:solidFill>
                  <a:srgbClr val="00B0F0"/>
                </a:solidFill>
                <a:latin typeface="+mn-ea"/>
                <a:ea typeface="+mn-ea"/>
              </a:rPr>
              <a:t>—</a:t>
            </a:r>
            <a:r>
              <a:rPr sz="2000" dirty="0" smtClean="0">
                <a:solidFill>
                  <a:srgbClr val="00B0F0"/>
                </a:solidFill>
                <a:latin typeface="+mn-ea"/>
                <a:ea typeface="+mn-ea"/>
              </a:rPr>
              <a:t>特殊</a:t>
            </a:r>
            <a:r>
              <a:rPr sz="2000" dirty="0" smtClean="0">
                <a:solidFill>
                  <a:srgbClr val="00B0F0"/>
                </a:solidFill>
                <a:latin typeface="+mn-ea"/>
                <a:ea typeface="+mn-ea"/>
              </a:rPr>
              <a:t>条件</a:t>
            </a:r>
            <a:endParaRPr lang="en-US" altLang="en-US" sz="2000" dirty="0" smtClean="0">
              <a:solidFill>
                <a:srgbClr val="00B0F0"/>
              </a:solidFill>
              <a:latin typeface="+mn-ea"/>
              <a:ea typeface="+mn-ea"/>
            </a:endParaRPr>
          </a:p>
          <a:p>
            <a:pPr marL="0" indent="0">
              <a:buNone/>
            </a:pPr>
            <a:endParaRPr lang="zh-CN" altLang="en-US" sz="1200" dirty="0"/>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pic>
        <p:nvPicPr>
          <p:cNvPr id="10" name="图片 9" descr="bf1a2c4a319aae0d1607a79c6ee4c85e"/>
          <p:cNvPicPr>
            <a:picLocks noChangeAspect="1"/>
          </p:cNvPicPr>
          <p:nvPr/>
        </p:nvPicPr>
        <p:blipFill>
          <a:blip r:embed="rId6" cstate="screen"/>
          <a:srcRect/>
          <a:stretch>
            <a:fillRect/>
          </a:stretch>
        </p:blipFill>
        <p:spPr>
          <a:xfrm flipH="1">
            <a:off x="1265128" y="3740836"/>
            <a:ext cx="7878871" cy="1926548"/>
          </a:xfrm>
          <a:prstGeom prst="rect">
            <a:avLst/>
          </a:prstGeom>
        </p:spPr>
      </p:pic>
      <p:pic>
        <p:nvPicPr>
          <p:cNvPr id="9" name="图片 8" descr="03"/>
          <p:cNvPicPr>
            <a:picLocks noChangeAspect="1"/>
          </p:cNvPicPr>
          <p:nvPr/>
        </p:nvPicPr>
        <p:blipFill>
          <a:blip r:embed="rId7" cstate="print"/>
          <a:stretch>
            <a:fillRect/>
          </a:stretch>
        </p:blipFill>
        <p:spPr>
          <a:xfrm>
            <a:off x="439420" y="266509"/>
            <a:ext cx="1417320" cy="3784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114816"/>
            <a:ext cx="8227060" cy="3329073"/>
          </a:xfrm>
        </p:spPr>
        <p:txBody>
          <a:bodyPr>
            <a:normAutofit lnSpcReduction="10000"/>
          </a:bodyPr>
          <a:lstStyle/>
          <a:p>
            <a:pPr marL="0" indent="0">
              <a:buNone/>
            </a:pPr>
            <a:r>
              <a:rPr altLang="en-US" sz="2000" b="1" dirty="0" smtClean="0">
                <a:solidFill>
                  <a:schemeClr val="tx1"/>
                </a:solidFill>
              </a:rPr>
              <a:t>    境内人士聘任基本条件</a:t>
            </a:r>
            <a:endParaRPr lang="en-US" altLang="en-US" sz="2000" b="1" dirty="0" smtClean="0">
              <a:solidFill>
                <a:schemeClr val="tx1"/>
              </a:solidFill>
            </a:endParaRPr>
          </a:p>
          <a:p>
            <a:pPr indent="0">
              <a:buFont typeface="Wingdings" panose="05000000000000000000" charset="0"/>
              <a:buNone/>
            </a:pPr>
            <a:r>
              <a:rPr lang="en-US" altLang="zh-CN" sz="2000" dirty="0" smtClean="0">
                <a:latin typeface="+mn-ea"/>
                <a:ea typeface="+mn-ea"/>
              </a:rPr>
              <a:t> </a:t>
            </a:r>
            <a:r>
              <a:rPr lang="en-US" altLang="zh-CN" sz="2000" dirty="0" smtClean="0">
                <a:solidFill>
                  <a:srgbClr val="00B0F0"/>
                </a:solidFill>
                <a:latin typeface="+mn-ea"/>
                <a:ea typeface="+mn-ea"/>
              </a:rPr>
              <a:t>1.</a:t>
            </a:r>
            <a:r>
              <a:rPr sz="2000" dirty="0" smtClean="0">
                <a:solidFill>
                  <a:srgbClr val="00B0F0"/>
                </a:solidFill>
                <a:latin typeface="+mn-ea"/>
                <a:ea typeface="+mn-ea"/>
              </a:rPr>
              <a:t>遵守国家法律，符合仲裁法规定的聘任条件，即“三八两高”；</a:t>
            </a:r>
            <a:endParaRPr lang="en-US" altLang="zh-CN" sz="2000" dirty="0" smtClean="0">
              <a:solidFill>
                <a:srgbClr val="00B0F0"/>
              </a:solidFill>
              <a:latin typeface="+mn-ea"/>
              <a:ea typeface="+mn-ea"/>
            </a:endParaRPr>
          </a:p>
          <a:p>
            <a:pPr indent="0">
              <a:buFont typeface="Wingdings" panose="05000000000000000000" charset="0"/>
              <a:buNone/>
            </a:pPr>
            <a:r>
              <a:rPr sz="2000" dirty="0" smtClean="0">
                <a:solidFill>
                  <a:srgbClr val="00B0F0"/>
                </a:solidFill>
                <a:latin typeface="+mn-ea"/>
                <a:ea typeface="+mn-ea"/>
                <a:cs typeface="微软雅黑" panose="020B0503020204020204" charset="-122"/>
              </a:rPr>
              <a:t> </a:t>
            </a:r>
            <a:r>
              <a:rPr lang="en-US" sz="2000" dirty="0" smtClean="0">
                <a:solidFill>
                  <a:srgbClr val="00B0F0"/>
                </a:solidFill>
                <a:latin typeface="+mn-ea"/>
                <a:ea typeface="+mn-ea"/>
                <a:cs typeface="微软雅黑" panose="020B0503020204020204" charset="-122"/>
              </a:rPr>
              <a:t>2.</a:t>
            </a:r>
            <a:r>
              <a:rPr sz="2000" dirty="0" smtClean="0">
                <a:solidFill>
                  <a:srgbClr val="00B0F0"/>
                </a:solidFill>
                <a:latin typeface="+mn-ea"/>
                <a:ea typeface="+mn-ea"/>
                <a:cs typeface="微软雅黑" panose="020B0503020204020204" charset="-122"/>
              </a:rPr>
              <a:t>热爱仲裁事业，公道正派，具备独立承办仲裁案件的能力，能保证办案时间；</a:t>
            </a:r>
          </a:p>
          <a:p>
            <a:pPr indent="0">
              <a:buFont typeface="Wingdings" panose="05000000000000000000" charset="0"/>
              <a:buNone/>
            </a:pPr>
            <a:r>
              <a:rPr sz="2000" dirty="0" smtClean="0">
                <a:solidFill>
                  <a:srgbClr val="00B0F0"/>
                </a:solidFill>
                <a:latin typeface="+mn-ea"/>
                <a:ea typeface="+mn-ea"/>
                <a:cs typeface="微软雅黑" panose="020B0503020204020204" charset="-122"/>
              </a:rPr>
              <a:t> </a:t>
            </a:r>
            <a:r>
              <a:rPr lang="en-US" sz="2000" dirty="0" smtClean="0">
                <a:solidFill>
                  <a:srgbClr val="00B0F0"/>
                </a:solidFill>
                <a:latin typeface="+mn-ea"/>
                <a:ea typeface="+mn-ea"/>
                <a:cs typeface="微软雅黑" panose="020B0503020204020204" charset="-122"/>
              </a:rPr>
              <a:t>3.</a:t>
            </a:r>
            <a:r>
              <a:rPr sz="2000" dirty="0" smtClean="0">
                <a:solidFill>
                  <a:srgbClr val="00B0F0"/>
                </a:solidFill>
                <a:latin typeface="+mn-ea"/>
                <a:ea typeface="+mn-ea"/>
                <a:cs typeface="微软雅黑" panose="020B0503020204020204" charset="-122"/>
              </a:rPr>
              <a:t>未受到任何刑事处罚</a:t>
            </a:r>
            <a:r>
              <a:rPr lang="en-US" altLang="zh-CN" sz="2000" dirty="0" smtClean="0">
                <a:solidFill>
                  <a:srgbClr val="00B0F0"/>
                </a:solidFill>
                <a:latin typeface="+mn-ea"/>
                <a:ea typeface="+mn-ea"/>
                <a:cs typeface="微软雅黑" panose="020B0503020204020204" charset="-122"/>
              </a:rPr>
              <a:t>,</a:t>
            </a:r>
            <a:r>
              <a:rPr sz="2000" dirty="0" smtClean="0">
                <a:solidFill>
                  <a:srgbClr val="00B0F0"/>
                </a:solidFill>
                <a:latin typeface="+mn-ea"/>
                <a:ea typeface="+mn-ea"/>
                <a:cs typeface="微软雅黑" panose="020B0503020204020204" charset="-122"/>
              </a:rPr>
              <a:t>近</a:t>
            </a:r>
            <a:r>
              <a:rPr lang="en-US" altLang="zh-CN" sz="2000" dirty="0" smtClean="0">
                <a:solidFill>
                  <a:srgbClr val="00B0F0"/>
                </a:solidFill>
                <a:latin typeface="+mn-ea"/>
                <a:ea typeface="+mn-ea"/>
                <a:cs typeface="微软雅黑" panose="020B0503020204020204" charset="-122"/>
              </a:rPr>
              <a:t>8</a:t>
            </a:r>
            <a:r>
              <a:rPr sz="2000" dirty="0" smtClean="0">
                <a:solidFill>
                  <a:srgbClr val="00B0F0"/>
                </a:solidFill>
                <a:latin typeface="+mn-ea"/>
                <a:ea typeface="+mn-ea"/>
                <a:cs typeface="微软雅黑" panose="020B0503020204020204" charset="-122"/>
              </a:rPr>
              <a:t>年未受过行政或行业记大过以上的纪律处分；</a:t>
            </a:r>
          </a:p>
          <a:p>
            <a:pPr indent="0">
              <a:buFont typeface="Wingdings" panose="05000000000000000000" charset="0"/>
              <a:buNone/>
            </a:pPr>
            <a:r>
              <a:rPr sz="2000" dirty="0" smtClean="0">
                <a:solidFill>
                  <a:srgbClr val="00B0F0"/>
                </a:solidFill>
                <a:latin typeface="+mn-ea"/>
                <a:ea typeface="+mn-ea"/>
                <a:cs typeface="微软雅黑" panose="020B0503020204020204" charset="-122"/>
              </a:rPr>
              <a:t> </a:t>
            </a:r>
            <a:r>
              <a:rPr lang="en-US" sz="2000" dirty="0" smtClean="0">
                <a:solidFill>
                  <a:srgbClr val="00B0F0"/>
                </a:solidFill>
                <a:latin typeface="+mn-ea"/>
                <a:ea typeface="+mn-ea"/>
                <a:cs typeface="微软雅黑" panose="020B0503020204020204" charset="-122"/>
              </a:rPr>
              <a:t>4.</a:t>
            </a:r>
            <a:r>
              <a:rPr sz="2000" dirty="0" smtClean="0">
                <a:solidFill>
                  <a:srgbClr val="00B0F0"/>
                </a:solidFill>
                <a:latin typeface="+mn-ea"/>
                <a:ea typeface="+mn-ea"/>
                <a:cs typeface="微软雅黑" panose="020B0503020204020204" charset="-122"/>
              </a:rPr>
              <a:t> 身体健康，能够正常履职</a:t>
            </a:r>
            <a:endParaRPr lang="zh-CN" altLang="en-US" sz="2000" dirty="0">
              <a:solidFill>
                <a:srgbClr val="00B0F0"/>
              </a:solidFill>
              <a:latin typeface="+mn-ea"/>
              <a:ea typeface="+mn-ea"/>
            </a:endParaRPr>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pic>
        <p:nvPicPr>
          <p:cNvPr id="9" name="图片 8"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56000"/>
          </a:blip>
          <a:stretch>
            <a:fillRect t="5000"/>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44039" y="1112676"/>
            <a:ext cx="8227060" cy="3137059"/>
          </a:xfrm>
        </p:spPr>
        <p:txBody>
          <a:bodyPr>
            <a:normAutofit fontScale="47500" lnSpcReduction="20000"/>
          </a:bodyPr>
          <a:lstStyle/>
          <a:p>
            <a:pPr marL="0" indent="0">
              <a:buNone/>
            </a:pPr>
            <a:r>
              <a:rPr sz="3600" b="1" dirty="0" smtClean="0">
                <a:solidFill>
                  <a:schemeClr val="tx1"/>
                </a:solidFill>
              </a:rPr>
              <a:t>     </a:t>
            </a:r>
            <a:r>
              <a:rPr sz="3600" b="1" dirty="0" smtClean="0">
                <a:solidFill>
                  <a:schemeClr val="tx1"/>
                </a:solidFill>
              </a:rPr>
              <a:t>境内人士聘任细化条件</a:t>
            </a:r>
            <a:endParaRPr lang="en-US" sz="3600" b="1" dirty="0" smtClean="0">
              <a:solidFill>
                <a:schemeClr val="tx1"/>
              </a:solidFill>
            </a:endParaRPr>
          </a:p>
          <a:p>
            <a:pPr marL="457200" indent="-457200">
              <a:lnSpc>
                <a:spcPct val="140000"/>
              </a:lnSpc>
              <a:buNone/>
            </a:pPr>
            <a:r>
              <a:rPr lang="en-US" altLang="zh-CN" sz="3600" dirty="0" smtClean="0">
                <a:solidFill>
                  <a:srgbClr val="00B0F0"/>
                </a:solidFill>
                <a:latin typeface="+mn-ea"/>
                <a:ea typeface="+mn-ea"/>
              </a:rPr>
              <a:t>     1.</a:t>
            </a:r>
            <a:r>
              <a:rPr sz="3600" dirty="0" smtClean="0">
                <a:solidFill>
                  <a:srgbClr val="00B0F0"/>
                </a:solidFill>
                <a:latin typeface="+mn-ea"/>
                <a:ea typeface="+mn-ea"/>
              </a:rPr>
              <a:t>律师：</a:t>
            </a:r>
            <a:r>
              <a:rPr sz="3600" b="1" dirty="0" smtClean="0">
                <a:solidFill>
                  <a:srgbClr val="00B0F0"/>
                </a:solidFill>
                <a:latin typeface="+mn-ea"/>
                <a:ea typeface="+mn-ea"/>
                <a:cs typeface="微软雅黑" panose="020B0503020204020204" charset="-122"/>
              </a:rPr>
              <a:t>担任主任律师、副主任律师、合伙人，或具有涉外</a:t>
            </a:r>
            <a:endParaRPr lang="en-US" sz="3600" b="1" dirty="0" smtClean="0">
              <a:solidFill>
                <a:srgbClr val="00B0F0"/>
              </a:solidFill>
              <a:latin typeface="+mn-ea"/>
              <a:ea typeface="+mn-ea"/>
              <a:cs typeface="微软雅黑" panose="020B0503020204020204" charset="-122"/>
            </a:endParaRPr>
          </a:p>
          <a:p>
            <a:pPr marL="457200" indent="-457200">
              <a:lnSpc>
                <a:spcPct val="140000"/>
              </a:lnSpc>
              <a:buNone/>
            </a:pPr>
            <a:r>
              <a:rPr sz="3600" b="1" dirty="0" smtClean="0">
                <a:solidFill>
                  <a:srgbClr val="00B0F0"/>
                </a:solidFill>
                <a:latin typeface="+mn-ea"/>
                <a:ea typeface="+mn-ea"/>
                <a:cs typeface="微软雅黑" panose="020B0503020204020204" charset="-122"/>
              </a:rPr>
              <a:t>法律事务工作经历</a:t>
            </a:r>
            <a:r>
              <a:rPr sz="3600" dirty="0" smtClean="0">
                <a:solidFill>
                  <a:srgbClr val="00B0F0"/>
                </a:solidFill>
                <a:latin typeface="+mn-ea"/>
                <a:ea typeface="+mn-ea"/>
                <a:cs typeface="微软雅黑" panose="020B0503020204020204" charset="-122"/>
              </a:rPr>
              <a:t>；</a:t>
            </a:r>
          </a:p>
          <a:p>
            <a:pPr marL="457200" indent="-457200">
              <a:lnSpc>
                <a:spcPct val="140000"/>
              </a:lnSpc>
              <a:buNone/>
            </a:pPr>
            <a:r>
              <a:rPr sz="3600" dirty="0" smtClean="0">
                <a:solidFill>
                  <a:srgbClr val="00B0F0"/>
                </a:solidFill>
                <a:latin typeface="+mn-ea"/>
                <a:ea typeface="+mn-ea"/>
                <a:cs typeface="微软雅黑" panose="020B0503020204020204" charset="-122"/>
              </a:rPr>
              <a:t>     </a:t>
            </a:r>
            <a:r>
              <a:rPr lang="en-US" sz="3600" dirty="0" smtClean="0">
                <a:solidFill>
                  <a:srgbClr val="00B0F0"/>
                </a:solidFill>
                <a:latin typeface="+mn-ea"/>
                <a:ea typeface="+mn-ea"/>
                <a:cs typeface="微软雅黑" panose="020B0503020204020204" charset="-122"/>
              </a:rPr>
              <a:t>2.</a:t>
            </a:r>
            <a:r>
              <a:rPr sz="3600" dirty="0" smtClean="0">
                <a:solidFill>
                  <a:srgbClr val="00B0F0"/>
                </a:solidFill>
                <a:latin typeface="+mn-ea"/>
                <a:ea typeface="+mn-ea"/>
                <a:cs typeface="微软雅黑" panose="020B0503020204020204" charset="-122"/>
              </a:rPr>
              <a:t>退休、离职法官：</a:t>
            </a:r>
            <a:r>
              <a:rPr sz="3600" b="1" dirty="0" smtClean="0">
                <a:solidFill>
                  <a:srgbClr val="00B0F0"/>
                </a:solidFill>
                <a:latin typeface="+mn-ea"/>
                <a:ea typeface="+mn-ea"/>
                <a:cs typeface="微软雅黑" panose="020B0503020204020204" charset="-122"/>
              </a:rPr>
              <a:t>具有</a:t>
            </a:r>
            <a:r>
              <a:rPr lang="en-US" altLang="zh-CN" sz="3600" b="1" dirty="0" smtClean="0">
                <a:solidFill>
                  <a:srgbClr val="00B0F0"/>
                </a:solidFill>
                <a:latin typeface="+mn-ea"/>
                <a:ea typeface="+mn-ea"/>
                <a:cs typeface="微软雅黑" panose="020B0503020204020204" charset="-122"/>
              </a:rPr>
              <a:t>5</a:t>
            </a:r>
            <a:r>
              <a:rPr sz="3600" b="1" dirty="0" smtClean="0">
                <a:solidFill>
                  <a:srgbClr val="00B0F0"/>
                </a:solidFill>
                <a:latin typeface="+mn-ea"/>
                <a:ea typeface="+mn-ea"/>
                <a:cs typeface="微软雅黑" panose="020B0503020204020204" charset="-122"/>
              </a:rPr>
              <a:t>年以上民商事审判工作经历</a:t>
            </a:r>
            <a:r>
              <a:rPr sz="3600" dirty="0" smtClean="0">
                <a:solidFill>
                  <a:srgbClr val="00B0F0"/>
                </a:solidFill>
                <a:latin typeface="+mn-ea"/>
                <a:ea typeface="+mn-ea"/>
                <a:cs typeface="微软雅黑" panose="020B0503020204020204" charset="-122"/>
              </a:rPr>
              <a:t>；</a:t>
            </a:r>
          </a:p>
          <a:p>
            <a:pPr marL="457200" indent="-457200">
              <a:lnSpc>
                <a:spcPct val="140000"/>
              </a:lnSpc>
              <a:buNone/>
            </a:pPr>
            <a:r>
              <a:rPr sz="3600" dirty="0" smtClean="0">
                <a:solidFill>
                  <a:srgbClr val="00B0F0"/>
                </a:solidFill>
                <a:latin typeface="+mn-ea"/>
                <a:ea typeface="+mn-ea"/>
                <a:cs typeface="微软雅黑" panose="020B0503020204020204" charset="-122"/>
              </a:rPr>
              <a:t>     </a:t>
            </a:r>
            <a:r>
              <a:rPr lang="en-US" sz="3600" dirty="0" smtClean="0">
                <a:solidFill>
                  <a:srgbClr val="00B0F0"/>
                </a:solidFill>
                <a:latin typeface="+mn-ea"/>
                <a:ea typeface="+mn-ea"/>
                <a:cs typeface="微软雅黑" panose="020B0503020204020204" charset="-122"/>
              </a:rPr>
              <a:t>3.</a:t>
            </a:r>
            <a:r>
              <a:rPr sz="3600" dirty="0" smtClean="0">
                <a:solidFill>
                  <a:srgbClr val="00B0F0"/>
                </a:solidFill>
                <a:latin typeface="+mn-ea"/>
                <a:ea typeface="+mn-ea"/>
                <a:cs typeface="微软雅黑" panose="020B0503020204020204" charset="-122"/>
              </a:rPr>
              <a:t>从事法律研究、教学工作的人员：</a:t>
            </a:r>
            <a:r>
              <a:rPr sz="3600" b="1" dirty="0" smtClean="0">
                <a:solidFill>
                  <a:srgbClr val="00B0F0"/>
                </a:solidFill>
                <a:latin typeface="+mn-ea"/>
                <a:ea typeface="+mn-ea"/>
                <a:cs typeface="微软雅黑" panose="020B0503020204020204" charset="-122"/>
              </a:rPr>
              <a:t>具有副教授、研究员以</a:t>
            </a:r>
            <a:endParaRPr lang="en-US" sz="3600" b="1" dirty="0" smtClean="0">
              <a:solidFill>
                <a:srgbClr val="00B0F0"/>
              </a:solidFill>
              <a:latin typeface="+mn-ea"/>
              <a:ea typeface="+mn-ea"/>
              <a:cs typeface="微软雅黑" panose="020B0503020204020204" charset="-122"/>
            </a:endParaRPr>
          </a:p>
          <a:p>
            <a:pPr marL="457200" indent="-457200">
              <a:lnSpc>
                <a:spcPct val="140000"/>
              </a:lnSpc>
              <a:buNone/>
            </a:pPr>
            <a:r>
              <a:rPr sz="3600" b="1" dirty="0" smtClean="0">
                <a:solidFill>
                  <a:srgbClr val="00B0F0"/>
                </a:solidFill>
                <a:latin typeface="+mn-ea"/>
                <a:ea typeface="+mn-ea"/>
                <a:cs typeface="微软雅黑" panose="020B0503020204020204" charset="-122"/>
              </a:rPr>
              <a:t>上职称，在职人员经所在单位同意；</a:t>
            </a:r>
          </a:p>
          <a:p>
            <a:pPr marL="457200" indent="-457200">
              <a:lnSpc>
                <a:spcPct val="140000"/>
              </a:lnSpc>
              <a:buNone/>
            </a:pPr>
            <a:r>
              <a:rPr sz="3600" dirty="0" smtClean="0">
                <a:solidFill>
                  <a:srgbClr val="00B0F0"/>
                </a:solidFill>
                <a:latin typeface="+mn-ea"/>
                <a:ea typeface="+mn-ea"/>
                <a:cs typeface="微软雅黑" panose="020B0503020204020204" charset="-122"/>
              </a:rPr>
              <a:t>     </a:t>
            </a:r>
            <a:r>
              <a:rPr lang="en-US" sz="3600" dirty="0" smtClean="0">
                <a:solidFill>
                  <a:srgbClr val="00B0F0"/>
                </a:solidFill>
                <a:latin typeface="+mn-ea"/>
                <a:ea typeface="+mn-ea"/>
                <a:cs typeface="微软雅黑" panose="020B0503020204020204" charset="-122"/>
              </a:rPr>
              <a:t>4.</a:t>
            </a:r>
            <a:r>
              <a:rPr sz="3600" dirty="0" smtClean="0">
                <a:solidFill>
                  <a:srgbClr val="00B0F0"/>
                </a:solidFill>
                <a:latin typeface="+mn-ea"/>
                <a:ea typeface="+mn-ea"/>
                <a:cs typeface="微软雅黑" panose="020B0503020204020204" charset="-122"/>
              </a:rPr>
              <a:t>从事经济贸易等专业工作人员：</a:t>
            </a:r>
            <a:r>
              <a:rPr sz="3600" b="1" dirty="0" smtClean="0">
                <a:solidFill>
                  <a:srgbClr val="00B0F0"/>
                </a:solidFill>
                <a:latin typeface="+mn-ea"/>
                <a:ea typeface="+mn-ea"/>
                <a:cs typeface="微软雅黑" panose="020B0503020204020204" charset="-122"/>
              </a:rPr>
              <a:t>具有硕士以上学位</a:t>
            </a:r>
            <a:r>
              <a:rPr sz="3600" dirty="0" smtClean="0">
                <a:solidFill>
                  <a:srgbClr val="00B0F0"/>
                </a:solidFill>
                <a:latin typeface="+mn-ea"/>
                <a:ea typeface="+mn-ea"/>
                <a:cs typeface="微软雅黑" panose="020B0503020204020204" charset="-122"/>
              </a:rPr>
              <a:t>。</a:t>
            </a:r>
          </a:p>
          <a:p>
            <a:pPr marL="0" indent="0">
              <a:buNone/>
            </a:pPr>
            <a:endParaRPr lang="zh-CN" altLang="en-US" sz="2000" dirty="0"/>
          </a:p>
        </p:txBody>
      </p:sp>
      <p:pic>
        <p:nvPicPr>
          <p:cNvPr id="5" name="图片 4" descr="02"/>
          <p:cNvPicPr>
            <a:picLocks noChangeAspect="1"/>
          </p:cNvPicPr>
          <p:nvPr/>
        </p:nvPicPr>
        <p:blipFill>
          <a:blip r:embed="rId4" cstate="print"/>
          <a:stretch>
            <a:fillRect/>
          </a:stretch>
        </p:blipFill>
        <p:spPr>
          <a:xfrm>
            <a:off x="7734300" y="4766311"/>
            <a:ext cx="951230" cy="128111"/>
          </a:xfrm>
          <a:prstGeom prst="rect">
            <a:avLst/>
          </a:prstGeom>
        </p:spPr>
      </p:pic>
      <p:sp>
        <p:nvSpPr>
          <p:cNvPr id="8" name="文本框 7"/>
          <p:cNvSpPr txBox="1"/>
          <p:nvPr/>
        </p:nvSpPr>
        <p:spPr>
          <a:xfrm>
            <a:off x="351791" y="4802982"/>
            <a:ext cx="3594735" cy="184666"/>
          </a:xfrm>
          <a:prstGeom prst="rect">
            <a:avLst/>
          </a:prstGeom>
          <a:noFill/>
        </p:spPr>
        <p:txBody>
          <a:bodyPr wrap="square" rtlCol="0" anchor="t">
            <a:spAutoFit/>
          </a:bodyPr>
          <a:lstStyle/>
          <a:p>
            <a:r>
              <a:rPr lang="zh-CN" altLang="en-US" sz="60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地址：海南省海口市和平大道20号鹏晖国际大厦11层、12层         电话:0898-68556289   65328079</a:t>
            </a:r>
          </a:p>
        </p:txBody>
      </p:sp>
      <p:sp>
        <p:nvSpPr>
          <p:cNvPr id="11" name="矩形 10"/>
          <p:cNvSpPr/>
          <p:nvPr/>
        </p:nvSpPr>
        <p:spPr>
          <a:xfrm>
            <a:off x="439421" y="4937760"/>
            <a:ext cx="8223885" cy="81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02"/>
          <p:cNvPicPr>
            <a:picLocks noChangeAspect="1"/>
          </p:cNvPicPr>
          <p:nvPr/>
        </p:nvPicPr>
        <p:blipFill>
          <a:blip r:embed="rId5"/>
          <a:stretch>
            <a:fillRect/>
          </a:stretch>
        </p:blipFill>
        <p:spPr>
          <a:xfrm>
            <a:off x="0" y="0"/>
            <a:ext cx="9144000" cy="936784"/>
          </a:xfrm>
          <a:prstGeom prst="rect">
            <a:avLst/>
          </a:prstGeom>
        </p:spPr>
      </p:pic>
      <p:pic>
        <p:nvPicPr>
          <p:cNvPr id="9" name="图片 8" descr="03"/>
          <p:cNvPicPr>
            <a:picLocks noChangeAspect="1"/>
          </p:cNvPicPr>
          <p:nvPr/>
        </p:nvPicPr>
        <p:blipFill>
          <a:blip r:embed="rId6" cstate="print"/>
          <a:stretch>
            <a:fillRect/>
          </a:stretch>
        </p:blipFill>
        <p:spPr>
          <a:xfrm>
            <a:off x="439420" y="266509"/>
            <a:ext cx="1417320" cy="37846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4"/>
  <p:tag name="KSO_WM_UNIT_TYPE" val="l_h_a"/>
  <p:tag name="KSO_WM_UNIT_INDEX" val="1_2_1"/>
  <p:tag name="KSO_WM_UNIT_ID" val="custom20204359_21*l_h_a*1_2_1"/>
  <p:tag name="KSO_WM_TEMPLATE_CATEGORY" val="custom"/>
  <p:tag name="KSO_WM_TEMPLATE_INDEX" val="20204359"/>
  <p:tag name="KSO_WM_UNIT_LAYERLEVEL" val="1_1_1"/>
  <p:tag name="KSO_WM_TAG_VERSION" val="1.0"/>
  <p:tag name="KSO_WM_BEAUTIFY_FLAG" val="#wm#"/>
  <p:tag name="KSO_WM_UNIT_PRESET_TEXT" val="关键词"/>
  <p:tag name="KSO_WM_UNIT_TEXT_FILL_FORE_SCHEMECOLOR_INDEX" val="13"/>
  <p:tag name="KSO_WM_UNIT_TEX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1868</TotalTime>
  <Words>2389</Words>
  <Application>WPS 演示</Application>
  <PresentationFormat>全屏显示(16:9)</PresentationFormat>
  <Paragraphs>304</Paragraphs>
  <Slides>32</Slides>
  <Notes>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空白演示</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HIAC-GAD</cp:lastModifiedBy>
  <cp:revision>290</cp:revision>
  <dcterms:created xsi:type="dcterms:W3CDTF">2019-06-19T02:08:00Z</dcterms:created>
  <dcterms:modified xsi:type="dcterms:W3CDTF">2021-07-10T00:44:10Z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